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31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2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94F8-EAFD-4822-B979-A5E5435F8251}" type="datetimeFigureOut">
              <a:rPr lang="ko-KR" altLang="en-US" smtClean="0"/>
              <a:t>2021. 6. 13.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63167-B93D-407D-931F-BD0B600132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8835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94F8-EAFD-4822-B979-A5E5435F8251}" type="datetimeFigureOut">
              <a:rPr lang="ko-KR" altLang="en-US" smtClean="0"/>
              <a:t>2021. 6. 13.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63167-B93D-407D-931F-BD0B600132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082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94F8-EAFD-4822-B979-A5E5435F8251}" type="datetimeFigureOut">
              <a:rPr lang="ko-KR" altLang="en-US" smtClean="0"/>
              <a:t>2021. 6. 13.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63167-B93D-407D-931F-BD0B600132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723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94F8-EAFD-4822-B979-A5E5435F8251}" type="datetimeFigureOut">
              <a:rPr lang="ko-KR" altLang="en-US" smtClean="0"/>
              <a:t>2021. 6. 13.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63167-B93D-407D-931F-BD0B600132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7600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94F8-EAFD-4822-B979-A5E5435F8251}" type="datetimeFigureOut">
              <a:rPr lang="ko-KR" altLang="en-US" smtClean="0"/>
              <a:t>2021. 6. 13.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63167-B93D-407D-931F-BD0B600132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6126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94F8-EAFD-4822-B979-A5E5435F8251}" type="datetimeFigureOut">
              <a:rPr lang="ko-KR" altLang="en-US" smtClean="0"/>
              <a:t>2021. 6. 13.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63167-B93D-407D-931F-BD0B600132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9582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94F8-EAFD-4822-B979-A5E5435F8251}" type="datetimeFigureOut">
              <a:rPr lang="ko-KR" altLang="en-US" smtClean="0"/>
              <a:t>2021. 6. 13.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63167-B93D-407D-931F-BD0B600132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6268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94F8-EAFD-4822-B979-A5E5435F8251}" type="datetimeFigureOut">
              <a:rPr lang="ko-KR" altLang="en-US" smtClean="0"/>
              <a:t>2021. 6. 13.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63167-B93D-407D-931F-BD0B600132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7062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94F8-EAFD-4822-B979-A5E5435F8251}" type="datetimeFigureOut">
              <a:rPr lang="ko-KR" altLang="en-US" smtClean="0"/>
              <a:t>2021. 6. 13.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63167-B93D-407D-931F-BD0B600132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1040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94F8-EAFD-4822-B979-A5E5435F8251}" type="datetimeFigureOut">
              <a:rPr lang="ko-KR" altLang="en-US" smtClean="0"/>
              <a:t>2021. 6. 13.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63167-B93D-407D-931F-BD0B600132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8970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94F8-EAFD-4822-B979-A5E5435F8251}" type="datetimeFigureOut">
              <a:rPr lang="ko-KR" altLang="en-US" smtClean="0"/>
              <a:t>2021. 6. 13.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63167-B93D-407D-931F-BD0B600132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803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C94F8-EAFD-4822-B979-A5E5435F8251}" type="datetimeFigureOut">
              <a:rPr lang="ko-KR" altLang="en-US" smtClean="0"/>
              <a:t>2021. 6. 13.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63167-B93D-407D-931F-BD0B600132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4445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adisak@cri.or.th" TargetMode="External"/><Relationship Id="rId3" Type="http://schemas.openxmlformats.org/officeDocument/2006/relationships/hyperlink" Target="mailto:yuan_kun_lee@nuhs.edu.sg" TargetMode="External"/><Relationship Id="rId7" Type="http://schemas.openxmlformats.org/officeDocument/2006/relationships/hyperlink" Target="mailto:rujikan@su.ac.th" TargetMode="External"/><Relationship Id="rId2" Type="http://schemas.openxmlformats.org/officeDocument/2006/relationships/hyperlink" Target="mailto:chengq@mail.tsinghua.edu.cn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mch@nknu.edu.tw" TargetMode="External"/><Relationship Id="rId5" Type="http://schemas.openxmlformats.org/officeDocument/2006/relationships/hyperlink" Target="mailto:jyotimaharjan@yahoo.com" TargetMode="External"/><Relationship Id="rId10" Type="http://schemas.openxmlformats.org/officeDocument/2006/relationships/hyperlink" Target="mailto:akdubey@nsut.ac.in" TargetMode="External"/><Relationship Id="rId4" Type="http://schemas.openxmlformats.org/officeDocument/2006/relationships/hyperlink" Target="mailto:hanom_ss@um.edu.my" TargetMode="External"/><Relationship Id="rId9" Type="http://schemas.openxmlformats.org/officeDocument/2006/relationships/hyperlink" Target="mailto:mhoq@du.ac.bd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4C4B3FA-FC97-4ED7-88B2-C2756B33B7ED}"/>
              </a:ext>
            </a:extLst>
          </p:cNvPr>
          <p:cNvSpPr txBox="1"/>
          <p:nvPr/>
        </p:nvSpPr>
        <p:spPr>
          <a:xfrm>
            <a:off x="283128" y="490394"/>
            <a:ext cx="8577743" cy="41857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800" dirty="0"/>
              <a:t>AFOB : Applied Microbiology (AM)</a:t>
            </a:r>
          </a:p>
          <a:p>
            <a:endParaRPr lang="en-US" altLang="ko-KR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altLang="ko-KR" sz="2000" b="1" dirty="0"/>
              <a:t>Our mission </a:t>
            </a:r>
          </a:p>
          <a:p>
            <a:r>
              <a:rPr lang="en-US" altLang="ko-KR" dirty="0"/>
              <a:t>Development of microorganisms for various applications including industrial, medical and environmental ones to solve problems in modern society</a:t>
            </a:r>
          </a:p>
          <a:p>
            <a:endParaRPr lang="en-US" altLang="ko-KR" dirty="0"/>
          </a:p>
          <a:p>
            <a:endParaRPr lang="en-US" altLang="ko-KR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altLang="ko-KR" sz="2000" b="1" dirty="0"/>
              <a:t>Our research interests</a:t>
            </a:r>
          </a:p>
          <a:p>
            <a:pPr marL="342900" indent="-342900">
              <a:buAutoNum type="arabicPeriod"/>
            </a:pPr>
            <a:r>
              <a:rPr lang="en-US" altLang="ko-KR" dirty="0"/>
              <a:t>Screening or developments of microorganisms for industrial biotechnology to. Produce chemicals,  materials and biofuels</a:t>
            </a:r>
          </a:p>
          <a:p>
            <a:pPr marL="342900" indent="-342900">
              <a:buAutoNum type="arabicPeriod"/>
            </a:pPr>
            <a:r>
              <a:rPr lang="en-US" altLang="ko-KR" dirty="0"/>
              <a:t>Screening or developments of microorganisms for medicals production</a:t>
            </a:r>
          </a:p>
          <a:p>
            <a:pPr marL="342900" indent="-342900">
              <a:buAutoNum type="arabicPeriod"/>
            </a:pPr>
            <a:r>
              <a:rPr lang="en-US" altLang="ko-KR" dirty="0"/>
              <a:t>Screening or developments of microorganisms for treating environmental pollutions</a:t>
            </a:r>
          </a:p>
          <a:p>
            <a:pPr marL="342900" indent="-342900">
              <a:buAutoNum type="arabicPeriod"/>
            </a:pPr>
            <a:endParaRPr lang="en-US" altLang="ko-KR" dirty="0"/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70033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4C4B3FA-FC97-4ED7-88B2-C2756B33B7ED}"/>
              </a:ext>
            </a:extLst>
          </p:cNvPr>
          <p:cNvSpPr txBox="1"/>
          <p:nvPr/>
        </p:nvSpPr>
        <p:spPr>
          <a:xfrm>
            <a:off x="213918" y="335452"/>
            <a:ext cx="8577743" cy="3200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altLang="ko-KR" sz="2000" b="1" dirty="0"/>
              <a:t>Our members</a:t>
            </a:r>
          </a:p>
          <a:p>
            <a:r>
              <a:rPr lang="en-US" altLang="ko-KR" dirty="0"/>
              <a:t>The AM division of AFOB proudly represents a strong Asian network of prominent researchers in the field of industrial, medical and environmental microorganisms. We pursue to recruit scientists from the Asian countries that do not have a AM member. </a:t>
            </a:r>
          </a:p>
          <a:p>
            <a:endParaRPr lang="en-US" altLang="ko-KR" dirty="0"/>
          </a:p>
          <a:p>
            <a:endParaRPr lang="en-US" altLang="ko-KR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altLang="ko-KR" sz="2000" b="1" dirty="0"/>
              <a:t>Our board</a:t>
            </a:r>
          </a:p>
          <a:p>
            <a:r>
              <a:rPr lang="en-US" altLang="ko-KR" dirty="0"/>
              <a:t>Prof. George Guo-</a:t>
            </a:r>
            <a:r>
              <a:rPr lang="en-US" altLang="ko-KR" dirty="0" err="1"/>
              <a:t>Qiang</a:t>
            </a:r>
            <a:r>
              <a:rPr lang="en-US" altLang="ko-KR" dirty="0"/>
              <a:t> Chen is serving as a chair of the AM board. The AM division welcomes new members who are interested in building an intimate international network of the Asian bioengineers.</a:t>
            </a:r>
          </a:p>
          <a:p>
            <a:endParaRPr lang="en-US" altLang="ko-KR" dirty="0"/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AD923122-5C07-3243-8E6D-C745430C49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044390"/>
              </p:ext>
            </p:extLst>
          </p:nvPr>
        </p:nvGraphicFramePr>
        <p:xfrm>
          <a:off x="352339" y="3229470"/>
          <a:ext cx="8439321" cy="36285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2509">
                  <a:extLst>
                    <a:ext uri="{9D8B030D-6E8A-4147-A177-3AD203B41FA5}">
                      <a16:colId xmlns:a16="http://schemas.microsoft.com/office/drawing/2014/main" val="3071704286"/>
                    </a:ext>
                  </a:extLst>
                </a:gridCol>
                <a:gridCol w="1624241">
                  <a:extLst>
                    <a:ext uri="{9D8B030D-6E8A-4147-A177-3AD203B41FA5}">
                      <a16:colId xmlns:a16="http://schemas.microsoft.com/office/drawing/2014/main" val="4235218633"/>
                    </a:ext>
                  </a:extLst>
                </a:gridCol>
                <a:gridCol w="2129375">
                  <a:extLst>
                    <a:ext uri="{9D8B030D-6E8A-4147-A177-3AD203B41FA5}">
                      <a16:colId xmlns:a16="http://schemas.microsoft.com/office/drawing/2014/main" val="465989203"/>
                    </a:ext>
                  </a:extLst>
                </a:gridCol>
                <a:gridCol w="2729520">
                  <a:extLst>
                    <a:ext uri="{9D8B030D-6E8A-4147-A177-3AD203B41FA5}">
                      <a16:colId xmlns:a16="http://schemas.microsoft.com/office/drawing/2014/main" val="755157046"/>
                    </a:ext>
                  </a:extLst>
                </a:gridCol>
                <a:gridCol w="1193676">
                  <a:extLst>
                    <a:ext uri="{9D8B030D-6E8A-4147-A177-3AD203B41FA5}">
                      <a16:colId xmlns:a16="http://schemas.microsoft.com/office/drawing/2014/main" val="2453892338"/>
                    </a:ext>
                  </a:extLst>
                </a:gridCol>
              </a:tblGrid>
              <a:tr h="220900">
                <a:tc>
                  <a:txBody>
                    <a:bodyPr/>
                    <a:lstStyle/>
                    <a:p>
                      <a:pPr algn="ctr"/>
                      <a:r>
                        <a:rPr lang="en-US" sz="1100" kern="0">
                          <a:effectLst/>
                        </a:rPr>
                        <a:t>Chair</a:t>
                      </a:r>
                      <a:endParaRPr lang="zh-CN" sz="900" kern="100">
                        <a:effectLst/>
                        <a:latin typeface="DengXian" panose="02010600030101010101" pitchFamily="2" charset="-122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611" marR="5561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0">
                          <a:effectLst/>
                        </a:rPr>
                        <a:t>Guo-Qiang Chen</a:t>
                      </a:r>
                      <a:endParaRPr lang="zh-CN" sz="900" kern="100">
                        <a:effectLst/>
                        <a:latin typeface="DengXian" panose="02010600030101010101" pitchFamily="2" charset="-122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611" marR="55611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u="sng" kern="0">
                          <a:effectLst/>
                          <a:hlinkClick r:id="rId2"/>
                        </a:rPr>
                        <a:t>chengq@mail.tsinghua.edu.cn</a:t>
                      </a:r>
                      <a:endParaRPr lang="zh-CN" sz="900" kern="100">
                        <a:effectLst/>
                        <a:latin typeface="DengXian" panose="02010600030101010101" pitchFamily="2" charset="-122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611" marR="55611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kern="0">
                          <a:effectLst/>
                        </a:rPr>
                        <a:t>Tsinghua University</a:t>
                      </a:r>
                      <a:endParaRPr lang="zh-CN" sz="900" kern="100">
                        <a:effectLst/>
                        <a:latin typeface="DengXian" panose="02010600030101010101" pitchFamily="2" charset="-122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611" marR="55611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kern="0">
                          <a:effectLst/>
                        </a:rPr>
                        <a:t>Mainland China</a:t>
                      </a:r>
                      <a:endParaRPr lang="zh-CN" sz="900" kern="100">
                        <a:effectLst/>
                        <a:latin typeface="DengXian" panose="02010600030101010101" pitchFamily="2" charset="-122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611" marR="55611" marT="0" marB="0" anchor="ctr"/>
                </a:tc>
                <a:extLst>
                  <a:ext uri="{0D108BD9-81ED-4DB2-BD59-A6C34878D82A}">
                    <a16:rowId xmlns:a16="http://schemas.microsoft.com/office/drawing/2014/main" val="3924755740"/>
                  </a:ext>
                </a:extLst>
              </a:tr>
              <a:tr h="220900">
                <a:tc>
                  <a:txBody>
                    <a:bodyPr/>
                    <a:lstStyle/>
                    <a:p>
                      <a:pPr algn="ctr"/>
                      <a:r>
                        <a:rPr lang="en-US" sz="1100" kern="0">
                          <a:effectLst/>
                        </a:rPr>
                        <a:t>Vice chair</a:t>
                      </a:r>
                      <a:endParaRPr lang="zh-CN" sz="900" kern="100">
                        <a:effectLst/>
                        <a:latin typeface="DengXian" panose="02010600030101010101" pitchFamily="2" charset="-122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611" marR="5561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0">
                          <a:effectLst/>
                        </a:rPr>
                        <a:t>Yuan Kun Lee</a:t>
                      </a:r>
                      <a:endParaRPr lang="zh-CN" sz="900" kern="100">
                        <a:effectLst/>
                        <a:latin typeface="DengXian" panose="02010600030101010101" pitchFamily="2" charset="-122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611" marR="55611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u="sng" kern="0">
                          <a:effectLst/>
                          <a:hlinkClick r:id="rId3"/>
                        </a:rPr>
                        <a:t>yuan_kun_lee@nuhs.edu.sg</a:t>
                      </a:r>
                      <a:endParaRPr lang="zh-CN" sz="900" kern="100">
                        <a:effectLst/>
                        <a:latin typeface="DengXian" panose="02010600030101010101" pitchFamily="2" charset="-122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611" marR="55611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kern="0">
                          <a:effectLst/>
                        </a:rPr>
                        <a:t>National University of Singapore</a:t>
                      </a:r>
                      <a:endParaRPr lang="zh-CN" sz="900" kern="100">
                        <a:effectLst/>
                        <a:latin typeface="DengXian" panose="02010600030101010101" pitchFamily="2" charset="-122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611" marR="55611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kern="0">
                          <a:effectLst/>
                        </a:rPr>
                        <a:t>Singapore</a:t>
                      </a:r>
                      <a:endParaRPr lang="zh-CN" sz="900" kern="100">
                        <a:effectLst/>
                        <a:latin typeface="DengXian" panose="02010600030101010101" pitchFamily="2" charset="-122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611" marR="55611" marT="0" marB="0" anchor="ctr"/>
                </a:tc>
                <a:extLst>
                  <a:ext uri="{0D108BD9-81ED-4DB2-BD59-A6C34878D82A}">
                    <a16:rowId xmlns:a16="http://schemas.microsoft.com/office/drawing/2014/main" val="689177126"/>
                  </a:ext>
                </a:extLst>
              </a:tr>
              <a:tr h="220900">
                <a:tc>
                  <a:txBody>
                    <a:bodyPr/>
                    <a:lstStyle/>
                    <a:p>
                      <a:pPr algn="ctr"/>
                      <a:r>
                        <a:rPr lang="en-US" sz="1100" kern="0">
                          <a:effectLst/>
                        </a:rPr>
                        <a:t> Member</a:t>
                      </a:r>
                      <a:endParaRPr lang="zh-CN" sz="900" kern="100">
                        <a:effectLst/>
                        <a:latin typeface="DengXian" panose="02010600030101010101" pitchFamily="2" charset="-122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611" marR="5561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0">
                          <a:effectLst/>
                        </a:rPr>
                        <a:t>Khanom Simarani</a:t>
                      </a:r>
                      <a:endParaRPr lang="zh-CN" sz="900" kern="100">
                        <a:effectLst/>
                        <a:latin typeface="DengXian" panose="02010600030101010101" pitchFamily="2" charset="-122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611" marR="55611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u="sng" kern="0">
                          <a:effectLst/>
                          <a:hlinkClick r:id="rId4"/>
                        </a:rPr>
                        <a:t>hanom_ss@um.edu.my</a:t>
                      </a:r>
                      <a:endParaRPr lang="zh-CN" sz="900" kern="100">
                        <a:effectLst/>
                        <a:latin typeface="DengXian" panose="02010600030101010101" pitchFamily="2" charset="-122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611" marR="55611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kern="0">
                          <a:effectLst/>
                        </a:rPr>
                        <a:t>Universiti Malaya</a:t>
                      </a:r>
                      <a:endParaRPr lang="zh-CN" sz="900" kern="100">
                        <a:effectLst/>
                        <a:latin typeface="DengXian" panose="02010600030101010101" pitchFamily="2" charset="-122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611" marR="55611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kern="0">
                          <a:effectLst/>
                        </a:rPr>
                        <a:t>Malaysia</a:t>
                      </a:r>
                      <a:endParaRPr lang="zh-CN" sz="900" kern="100">
                        <a:effectLst/>
                        <a:latin typeface="DengXian" panose="02010600030101010101" pitchFamily="2" charset="-122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611" marR="55611" marT="0" marB="0" anchor="ctr"/>
                </a:tc>
                <a:extLst>
                  <a:ext uri="{0D108BD9-81ED-4DB2-BD59-A6C34878D82A}">
                    <a16:rowId xmlns:a16="http://schemas.microsoft.com/office/drawing/2014/main" val="379332281"/>
                  </a:ext>
                </a:extLst>
              </a:tr>
              <a:tr h="399543">
                <a:tc>
                  <a:txBody>
                    <a:bodyPr/>
                    <a:lstStyle/>
                    <a:p>
                      <a:pPr algn="ctr"/>
                      <a:r>
                        <a:rPr lang="en-US" sz="1100" kern="0">
                          <a:effectLst/>
                        </a:rPr>
                        <a:t> Member</a:t>
                      </a:r>
                      <a:endParaRPr lang="zh-CN" sz="900" kern="100">
                        <a:effectLst/>
                        <a:latin typeface="DengXian" panose="02010600030101010101" pitchFamily="2" charset="-122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611" marR="5561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0">
                          <a:effectLst/>
                        </a:rPr>
                        <a:t>Jyoti Maharjan</a:t>
                      </a:r>
                      <a:endParaRPr lang="zh-CN" sz="900" kern="100">
                        <a:effectLst/>
                        <a:latin typeface="DengXian" panose="02010600030101010101" pitchFamily="2" charset="-122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611" marR="55611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u="sng" kern="0">
                          <a:effectLst/>
                          <a:hlinkClick r:id="rId5"/>
                        </a:rPr>
                        <a:t>jyotimaharjan@yahoo.com</a:t>
                      </a:r>
                      <a:endParaRPr lang="zh-CN" sz="900" kern="100">
                        <a:effectLst/>
                        <a:latin typeface="DengXian" panose="02010600030101010101" pitchFamily="2" charset="-122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611" marR="55611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kern="0">
                          <a:effectLst/>
                        </a:rPr>
                        <a:t>Nepal Academy of Science and Technology (NAST)</a:t>
                      </a:r>
                      <a:endParaRPr lang="zh-CN" sz="900" kern="100">
                        <a:effectLst/>
                        <a:latin typeface="DengXian" panose="02010600030101010101" pitchFamily="2" charset="-122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611" marR="55611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kern="0">
                          <a:effectLst/>
                        </a:rPr>
                        <a:t>Nepal</a:t>
                      </a:r>
                      <a:endParaRPr lang="zh-CN" sz="900" kern="100">
                        <a:effectLst/>
                        <a:latin typeface="DengXian" panose="02010600030101010101" pitchFamily="2" charset="-122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611" marR="55611" marT="0" marB="0" anchor="ctr"/>
                </a:tc>
                <a:extLst>
                  <a:ext uri="{0D108BD9-81ED-4DB2-BD59-A6C34878D82A}">
                    <a16:rowId xmlns:a16="http://schemas.microsoft.com/office/drawing/2014/main" val="405796194"/>
                  </a:ext>
                </a:extLst>
              </a:tr>
              <a:tr h="220900">
                <a:tc>
                  <a:txBody>
                    <a:bodyPr/>
                    <a:lstStyle/>
                    <a:p>
                      <a:pPr algn="ctr"/>
                      <a:r>
                        <a:rPr lang="en-US" sz="1100" kern="0">
                          <a:effectLst/>
                        </a:rPr>
                        <a:t> Member</a:t>
                      </a:r>
                      <a:endParaRPr lang="zh-CN" sz="900" kern="100">
                        <a:effectLst/>
                        <a:latin typeface="DengXian" panose="02010600030101010101" pitchFamily="2" charset="-122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611" marR="5561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0">
                          <a:effectLst/>
                        </a:rPr>
                        <a:t>D. Tumenjargal</a:t>
                      </a:r>
                      <a:endParaRPr lang="zh-CN" sz="900" kern="100">
                        <a:effectLst/>
                        <a:latin typeface="DengXian" panose="02010600030101010101" pitchFamily="2" charset="-122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611" marR="55611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sz="1100" kern="0">
                          <a:effectLst/>
                        </a:rPr>
                        <a:t>　</a:t>
                      </a:r>
                      <a:endParaRPr lang="zh-CN" sz="900" kern="100">
                        <a:effectLst/>
                        <a:latin typeface="DengXian" panose="02010600030101010101" pitchFamily="2" charset="-122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611" marR="55611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kern="0">
                          <a:effectLst/>
                        </a:rPr>
                        <a:t>National University of Mongolia</a:t>
                      </a:r>
                      <a:endParaRPr lang="zh-CN" sz="900" kern="100">
                        <a:effectLst/>
                        <a:latin typeface="DengXian" panose="02010600030101010101" pitchFamily="2" charset="-122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611" marR="55611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kern="0">
                          <a:effectLst/>
                        </a:rPr>
                        <a:t>Mongolia</a:t>
                      </a:r>
                      <a:endParaRPr lang="zh-CN" sz="900" kern="100">
                        <a:effectLst/>
                        <a:latin typeface="DengXian" panose="02010600030101010101" pitchFamily="2" charset="-122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611" marR="55611" marT="0" marB="0" anchor="ctr"/>
                </a:tc>
                <a:extLst>
                  <a:ext uri="{0D108BD9-81ED-4DB2-BD59-A6C34878D82A}">
                    <a16:rowId xmlns:a16="http://schemas.microsoft.com/office/drawing/2014/main" val="1096925098"/>
                  </a:ext>
                </a:extLst>
              </a:tr>
              <a:tr h="220900">
                <a:tc>
                  <a:txBody>
                    <a:bodyPr/>
                    <a:lstStyle/>
                    <a:p>
                      <a:pPr algn="ctr"/>
                      <a:r>
                        <a:rPr lang="en-US" sz="1100" kern="0">
                          <a:effectLst/>
                        </a:rPr>
                        <a:t> Member</a:t>
                      </a:r>
                      <a:endParaRPr lang="zh-CN" sz="900" kern="100">
                        <a:effectLst/>
                        <a:latin typeface="DengXian" panose="02010600030101010101" pitchFamily="2" charset="-122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611" marR="5561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0">
                          <a:effectLst/>
                        </a:rPr>
                        <a:t>Chien-Yan Hsieh</a:t>
                      </a:r>
                      <a:endParaRPr lang="zh-CN" sz="900" kern="100">
                        <a:effectLst/>
                        <a:latin typeface="DengXian" panose="02010600030101010101" pitchFamily="2" charset="-122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611" marR="55611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u="sng" kern="0">
                          <a:effectLst/>
                          <a:hlinkClick r:id="rId6"/>
                        </a:rPr>
                        <a:t>mch@nknu.edu.tw</a:t>
                      </a:r>
                      <a:endParaRPr lang="zh-CN" sz="900" kern="100">
                        <a:effectLst/>
                        <a:latin typeface="DengXian" panose="02010600030101010101" pitchFamily="2" charset="-122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611" marR="55611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kern="0">
                          <a:effectLst/>
                        </a:rPr>
                        <a:t>National Kaohsiung Normal University</a:t>
                      </a:r>
                      <a:endParaRPr lang="zh-CN" sz="900" kern="100">
                        <a:effectLst/>
                        <a:latin typeface="DengXian" panose="02010600030101010101" pitchFamily="2" charset="-122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611" marR="55611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kern="0">
                          <a:effectLst/>
                        </a:rPr>
                        <a:t>Taiwan (China)</a:t>
                      </a:r>
                      <a:endParaRPr lang="zh-CN" sz="900" kern="100">
                        <a:effectLst/>
                        <a:latin typeface="DengXian" panose="02010600030101010101" pitchFamily="2" charset="-122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611" marR="55611" marT="0" marB="0" anchor="ctr"/>
                </a:tc>
                <a:extLst>
                  <a:ext uri="{0D108BD9-81ED-4DB2-BD59-A6C34878D82A}">
                    <a16:rowId xmlns:a16="http://schemas.microsoft.com/office/drawing/2014/main" val="3933518305"/>
                  </a:ext>
                </a:extLst>
              </a:tr>
              <a:tr h="220900">
                <a:tc>
                  <a:txBody>
                    <a:bodyPr/>
                    <a:lstStyle/>
                    <a:p>
                      <a:pPr algn="ctr"/>
                      <a:r>
                        <a:rPr lang="en-US" sz="1100" kern="0">
                          <a:effectLst/>
                        </a:rPr>
                        <a:t>Member</a:t>
                      </a:r>
                      <a:endParaRPr lang="zh-CN" sz="900" kern="100">
                        <a:effectLst/>
                        <a:latin typeface="DengXian" panose="02010600030101010101" pitchFamily="2" charset="-122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611" marR="5561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0">
                          <a:effectLst/>
                        </a:rPr>
                        <a:t>Rujikan Nasanit</a:t>
                      </a:r>
                      <a:endParaRPr lang="zh-CN" sz="900" kern="100">
                        <a:effectLst/>
                        <a:latin typeface="DengXian" panose="02010600030101010101" pitchFamily="2" charset="-122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611" marR="55611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u="sng" kern="0">
                          <a:effectLst/>
                          <a:hlinkClick r:id="rId7"/>
                        </a:rPr>
                        <a:t>rujikan@su.ac.th</a:t>
                      </a:r>
                      <a:endParaRPr lang="zh-CN" sz="900" kern="100">
                        <a:effectLst/>
                        <a:latin typeface="DengXian" panose="02010600030101010101" pitchFamily="2" charset="-122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611" marR="55611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kern="0">
                          <a:effectLst/>
                        </a:rPr>
                        <a:t>Silpakorn University</a:t>
                      </a:r>
                      <a:endParaRPr lang="zh-CN" sz="900" kern="100">
                        <a:effectLst/>
                        <a:latin typeface="DengXian" panose="02010600030101010101" pitchFamily="2" charset="-122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611" marR="55611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kern="0">
                          <a:effectLst/>
                        </a:rPr>
                        <a:t>Thailand</a:t>
                      </a:r>
                      <a:endParaRPr lang="zh-CN" sz="900" kern="100">
                        <a:effectLst/>
                        <a:latin typeface="DengXian" panose="02010600030101010101" pitchFamily="2" charset="-122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611" marR="55611" marT="0" marB="0" anchor="ctr"/>
                </a:tc>
                <a:extLst>
                  <a:ext uri="{0D108BD9-81ED-4DB2-BD59-A6C34878D82A}">
                    <a16:rowId xmlns:a16="http://schemas.microsoft.com/office/drawing/2014/main" val="491902363"/>
                  </a:ext>
                </a:extLst>
              </a:tr>
              <a:tr h="441801">
                <a:tc>
                  <a:txBody>
                    <a:bodyPr/>
                    <a:lstStyle/>
                    <a:p>
                      <a:pPr algn="ctr"/>
                      <a:r>
                        <a:rPr lang="en-US" sz="1100" kern="0">
                          <a:effectLst/>
                        </a:rPr>
                        <a:t> Member</a:t>
                      </a:r>
                      <a:endParaRPr lang="zh-CN" sz="900" kern="100">
                        <a:effectLst/>
                        <a:latin typeface="DengXian" panose="02010600030101010101" pitchFamily="2" charset="-122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611" marR="5561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0">
                          <a:effectLst/>
                        </a:rPr>
                        <a:t>Adisak Romsang</a:t>
                      </a:r>
                      <a:endParaRPr lang="zh-CN" sz="900" kern="100">
                        <a:effectLst/>
                        <a:latin typeface="DengXian" panose="02010600030101010101" pitchFamily="2" charset="-122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611" marR="55611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100" u="sng" kern="0">
                          <a:effectLst/>
                          <a:hlinkClick r:id="rId8"/>
                        </a:rPr>
                        <a:t>adisak@cri.or.th</a:t>
                      </a:r>
                      <a:r>
                        <a:rPr lang="en-US" sz="1100" kern="0">
                          <a:effectLst/>
                        </a:rPr>
                        <a:t>          </a:t>
                      </a:r>
                      <a:endParaRPr lang="zh-CN" sz="900" kern="100">
                        <a:effectLst/>
                        <a:latin typeface="DengXian" panose="02010600030101010101" pitchFamily="2" charset="-122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611" marR="55611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kern="0">
                          <a:effectLst/>
                        </a:rPr>
                        <a:t>Mahidol University</a:t>
                      </a:r>
                      <a:endParaRPr lang="zh-CN" sz="900" kern="100">
                        <a:effectLst/>
                        <a:latin typeface="DengXian" panose="02010600030101010101" pitchFamily="2" charset="-122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611" marR="55611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kern="0">
                          <a:effectLst/>
                        </a:rPr>
                        <a:t>Thailand</a:t>
                      </a:r>
                      <a:endParaRPr lang="zh-CN" sz="900" kern="100">
                        <a:effectLst/>
                        <a:latin typeface="DengXian" panose="02010600030101010101" pitchFamily="2" charset="-122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611" marR="55611" marT="0" marB="0" anchor="ctr"/>
                </a:tc>
                <a:extLst>
                  <a:ext uri="{0D108BD9-81ED-4DB2-BD59-A6C34878D82A}">
                    <a16:rowId xmlns:a16="http://schemas.microsoft.com/office/drawing/2014/main" val="1748054391"/>
                  </a:ext>
                </a:extLst>
              </a:tr>
              <a:tr h="399543">
                <a:tc>
                  <a:txBody>
                    <a:bodyPr/>
                    <a:lstStyle/>
                    <a:p>
                      <a:pPr algn="ctr"/>
                      <a:r>
                        <a:rPr lang="en-US" sz="1100" kern="0">
                          <a:effectLst/>
                        </a:rPr>
                        <a:t>Member</a:t>
                      </a:r>
                      <a:endParaRPr lang="zh-CN" sz="900" kern="100">
                        <a:effectLst/>
                        <a:latin typeface="DengXian" panose="02010600030101010101" pitchFamily="2" charset="-122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611" marR="5561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0">
                          <a:effectLst/>
                        </a:rPr>
                        <a:t>Yanhe Ma</a:t>
                      </a:r>
                      <a:endParaRPr lang="zh-CN" sz="900" kern="100">
                        <a:effectLst/>
                        <a:latin typeface="DengXian" panose="02010600030101010101" pitchFamily="2" charset="-122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611" marR="55611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kern="0">
                          <a:effectLst/>
                        </a:rPr>
                        <a:t>ma_yh@tib.cas.cn</a:t>
                      </a:r>
                      <a:endParaRPr lang="zh-CN" sz="900" kern="100">
                        <a:effectLst/>
                        <a:latin typeface="DengXian" panose="02010600030101010101" pitchFamily="2" charset="-122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611" marR="55611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kern="0">
                          <a:effectLst/>
                        </a:rPr>
                        <a:t>Institute of Microbiology, Chinese Academy of Sciences</a:t>
                      </a:r>
                      <a:endParaRPr lang="zh-CN" sz="900" kern="100">
                        <a:effectLst/>
                        <a:latin typeface="DengXian" panose="02010600030101010101" pitchFamily="2" charset="-122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611" marR="55611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kern="0">
                          <a:effectLst/>
                        </a:rPr>
                        <a:t>Mainland China</a:t>
                      </a:r>
                      <a:endParaRPr lang="zh-CN" sz="900" kern="100">
                        <a:effectLst/>
                        <a:latin typeface="DengXian" panose="02010600030101010101" pitchFamily="2" charset="-122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611" marR="55611" marT="0" marB="0" anchor="ctr"/>
                </a:tc>
                <a:extLst>
                  <a:ext uri="{0D108BD9-81ED-4DB2-BD59-A6C34878D82A}">
                    <a16:rowId xmlns:a16="http://schemas.microsoft.com/office/drawing/2014/main" val="2817742886"/>
                  </a:ext>
                </a:extLst>
              </a:tr>
              <a:tr h="220900">
                <a:tc>
                  <a:txBody>
                    <a:bodyPr/>
                    <a:lstStyle/>
                    <a:p>
                      <a:pPr algn="ctr"/>
                      <a:r>
                        <a:rPr lang="en-US" sz="1100" kern="0">
                          <a:effectLst/>
                        </a:rPr>
                        <a:t>Member</a:t>
                      </a:r>
                      <a:endParaRPr lang="zh-CN" sz="900" kern="100">
                        <a:effectLst/>
                        <a:latin typeface="DengXian" panose="02010600030101010101" pitchFamily="2" charset="-122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611" marR="5561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0">
                          <a:effectLst/>
                        </a:rPr>
                        <a:t>Mitsuyoshi Ueda</a:t>
                      </a:r>
                      <a:endParaRPr lang="zh-CN" sz="900" kern="100">
                        <a:effectLst/>
                        <a:latin typeface="DengXian" panose="02010600030101010101" pitchFamily="2" charset="-122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611" marR="55611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sz="1100" kern="0">
                          <a:effectLst/>
                        </a:rPr>
                        <a:t>　</a:t>
                      </a:r>
                      <a:endParaRPr lang="zh-CN" sz="900" kern="100">
                        <a:effectLst/>
                        <a:latin typeface="DengXian" panose="02010600030101010101" pitchFamily="2" charset="-122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611" marR="55611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kern="0">
                          <a:effectLst/>
                        </a:rPr>
                        <a:t>Kyoto University</a:t>
                      </a:r>
                      <a:endParaRPr lang="zh-CN" sz="900" kern="100">
                        <a:effectLst/>
                        <a:latin typeface="DengXian" panose="02010600030101010101" pitchFamily="2" charset="-122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611" marR="55611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kern="0">
                          <a:effectLst/>
                        </a:rPr>
                        <a:t>Japan</a:t>
                      </a:r>
                      <a:endParaRPr lang="zh-CN" sz="900" kern="100">
                        <a:effectLst/>
                        <a:latin typeface="DengXian" panose="02010600030101010101" pitchFamily="2" charset="-122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611" marR="55611" marT="0" marB="0" anchor="ctr"/>
                </a:tc>
                <a:extLst>
                  <a:ext uri="{0D108BD9-81ED-4DB2-BD59-A6C34878D82A}">
                    <a16:rowId xmlns:a16="http://schemas.microsoft.com/office/drawing/2014/main" val="2867559601"/>
                  </a:ext>
                </a:extLst>
              </a:tr>
              <a:tr h="220900">
                <a:tc>
                  <a:txBody>
                    <a:bodyPr/>
                    <a:lstStyle/>
                    <a:p>
                      <a:pPr algn="ctr"/>
                      <a:r>
                        <a:rPr lang="en-US" sz="1100" kern="0">
                          <a:effectLst/>
                        </a:rPr>
                        <a:t>Member</a:t>
                      </a:r>
                      <a:endParaRPr lang="zh-CN" sz="900" kern="100">
                        <a:effectLst/>
                        <a:latin typeface="DengXian" panose="02010600030101010101" pitchFamily="2" charset="-122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611" marR="5561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0">
                          <a:effectLst/>
                        </a:rPr>
                        <a:t>Heenam Stanley Kim</a:t>
                      </a:r>
                      <a:endParaRPr lang="zh-CN" sz="900" kern="100">
                        <a:effectLst/>
                        <a:latin typeface="DengXian" panose="02010600030101010101" pitchFamily="2" charset="-122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611" marR="55611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kern="0">
                          <a:effectLst/>
                        </a:rPr>
                        <a:t>hstanleykim @korea.ac.kr</a:t>
                      </a:r>
                      <a:endParaRPr lang="zh-CN" sz="900" kern="100">
                        <a:effectLst/>
                        <a:latin typeface="DengXian" panose="02010600030101010101" pitchFamily="2" charset="-122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611" marR="55611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kern="0">
                          <a:effectLst/>
                        </a:rPr>
                        <a:t>Korea University</a:t>
                      </a:r>
                      <a:endParaRPr lang="zh-CN" sz="900" kern="100">
                        <a:effectLst/>
                        <a:latin typeface="DengXian" panose="02010600030101010101" pitchFamily="2" charset="-122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611" marR="55611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kern="0">
                          <a:effectLst/>
                        </a:rPr>
                        <a:t>Korea</a:t>
                      </a:r>
                      <a:endParaRPr lang="zh-CN" sz="900" kern="100">
                        <a:effectLst/>
                        <a:latin typeface="DengXian" panose="02010600030101010101" pitchFamily="2" charset="-122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611" marR="55611" marT="0" marB="0" anchor="ctr"/>
                </a:tc>
                <a:extLst>
                  <a:ext uri="{0D108BD9-81ED-4DB2-BD59-A6C34878D82A}">
                    <a16:rowId xmlns:a16="http://schemas.microsoft.com/office/drawing/2014/main" val="4116317036"/>
                  </a:ext>
                </a:extLst>
              </a:tr>
              <a:tr h="399543">
                <a:tc>
                  <a:txBody>
                    <a:bodyPr/>
                    <a:lstStyle/>
                    <a:p>
                      <a:pPr algn="ctr"/>
                      <a:r>
                        <a:rPr lang="en-US" sz="1100" kern="0">
                          <a:effectLst/>
                        </a:rPr>
                        <a:t>Member</a:t>
                      </a:r>
                      <a:endParaRPr lang="zh-CN" sz="900" kern="100">
                        <a:effectLst/>
                        <a:latin typeface="DengXian" panose="02010600030101010101" pitchFamily="2" charset="-122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611" marR="5561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0">
                          <a:effectLst/>
                        </a:rPr>
                        <a:t>Md. Mozammel Hoq</a:t>
                      </a:r>
                      <a:endParaRPr lang="zh-CN" sz="900" kern="100">
                        <a:effectLst/>
                        <a:latin typeface="DengXian" panose="02010600030101010101" pitchFamily="2" charset="-122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611" marR="55611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u="sng" kern="0">
                          <a:effectLst/>
                          <a:hlinkClick r:id="rId9"/>
                        </a:rPr>
                        <a:t>mhoq@du.ac.bd</a:t>
                      </a:r>
                      <a:endParaRPr lang="zh-CN" sz="900" kern="100">
                        <a:effectLst/>
                        <a:latin typeface="DengXian" panose="02010600030101010101" pitchFamily="2" charset="-122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611" marR="55611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kern="0">
                          <a:effectLst/>
                        </a:rPr>
                        <a:t>Department of Microbiology, University of Dhaka</a:t>
                      </a:r>
                      <a:endParaRPr lang="zh-CN" sz="900" kern="100">
                        <a:effectLst/>
                        <a:latin typeface="DengXian" panose="02010600030101010101" pitchFamily="2" charset="-122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611" marR="55611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kern="0">
                          <a:effectLst/>
                        </a:rPr>
                        <a:t>Bangladesh</a:t>
                      </a:r>
                      <a:endParaRPr lang="zh-CN" sz="900" kern="100">
                        <a:effectLst/>
                        <a:latin typeface="DengXian" panose="02010600030101010101" pitchFamily="2" charset="-122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611" marR="55611" marT="0" marB="0" anchor="ctr"/>
                </a:tc>
                <a:extLst>
                  <a:ext uri="{0D108BD9-81ED-4DB2-BD59-A6C34878D82A}">
                    <a16:rowId xmlns:a16="http://schemas.microsoft.com/office/drawing/2014/main" val="1631723987"/>
                  </a:ext>
                </a:extLst>
              </a:tr>
              <a:tr h="220900">
                <a:tc>
                  <a:txBody>
                    <a:bodyPr/>
                    <a:lstStyle/>
                    <a:p>
                      <a:pPr algn="ctr"/>
                      <a:r>
                        <a:rPr lang="en-US" sz="1100" kern="0">
                          <a:effectLst/>
                        </a:rPr>
                        <a:t>Member</a:t>
                      </a:r>
                      <a:endParaRPr lang="zh-CN" sz="900" kern="100">
                        <a:effectLst/>
                        <a:latin typeface="DengXian" panose="02010600030101010101" pitchFamily="2" charset="-122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611" marR="5561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0">
                          <a:effectLst/>
                        </a:rPr>
                        <a:t>Ashok Dubey</a:t>
                      </a:r>
                      <a:endParaRPr lang="zh-CN" sz="900" kern="100">
                        <a:effectLst/>
                        <a:latin typeface="DengXian" panose="02010600030101010101" pitchFamily="2" charset="-122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611" marR="55611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u="sng" kern="0">
                          <a:effectLst/>
                          <a:hlinkClick r:id="rId10"/>
                        </a:rPr>
                        <a:t>akdubey@nsut.ac.in</a:t>
                      </a:r>
                      <a:r>
                        <a:rPr lang="en-US" sz="1100" kern="0">
                          <a:effectLst/>
                        </a:rPr>
                        <a:t> </a:t>
                      </a:r>
                      <a:endParaRPr lang="zh-CN" sz="900" kern="100">
                        <a:effectLst/>
                        <a:latin typeface="DengXian" panose="02010600030101010101" pitchFamily="2" charset="-122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611" marR="55611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kern="0">
                          <a:effectLst/>
                        </a:rPr>
                        <a:t>NSUT</a:t>
                      </a:r>
                      <a:endParaRPr lang="zh-CN" sz="900" kern="100">
                        <a:effectLst/>
                        <a:latin typeface="DengXian" panose="02010600030101010101" pitchFamily="2" charset="-122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611" marR="55611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kern="0" dirty="0" err="1">
                          <a:effectLst/>
                        </a:rPr>
                        <a:t>india</a:t>
                      </a:r>
                      <a:endParaRPr lang="zh-CN" sz="900" kern="100" dirty="0">
                        <a:effectLst/>
                        <a:latin typeface="DengXian" panose="02010600030101010101" pitchFamily="2" charset="-122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611" marR="55611" marT="0" marB="0" anchor="ctr"/>
                </a:tc>
                <a:extLst>
                  <a:ext uri="{0D108BD9-81ED-4DB2-BD59-A6C34878D82A}">
                    <a16:rowId xmlns:a16="http://schemas.microsoft.com/office/drawing/2014/main" val="2620936587"/>
                  </a:ext>
                </a:extLst>
              </a:tr>
            </a:tbl>
          </a:graphicData>
        </a:graphic>
      </p:graphicFrame>
      <p:sp>
        <p:nvSpPr>
          <p:cNvPr id="3" name="Rectangle 1">
            <a:hlinkClick r:id="rId10"/>
            <a:extLst>
              <a:ext uri="{FF2B5EF4-FFF2-40B4-BE49-F238E27FC236}">
                <a16:creationId xmlns:a16="http://schemas.microsoft.com/office/drawing/2014/main" id="{806AF5FD-74DD-4E48-A315-9DA1C9B430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289" y="3351910"/>
            <a:ext cx="978472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DengXian" panose="02010600030101010101" pitchFamily="2" charset="-122"/>
                <a:ea typeface="Malgun Gothic" panose="020B0503020000020004" pitchFamily="34" charset="-127"/>
                <a:cs typeface="宋体" panose="02010600030101010101" pitchFamily="2" charset="-122"/>
              </a:rPr>
              <a:t> </a:t>
            </a: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282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4C4B3FA-FC97-4ED7-88B2-C2756B33B7ED}"/>
              </a:ext>
            </a:extLst>
          </p:cNvPr>
          <p:cNvSpPr txBox="1"/>
          <p:nvPr/>
        </p:nvSpPr>
        <p:spPr>
          <a:xfrm>
            <a:off x="213918" y="335452"/>
            <a:ext cx="857774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altLang="ko-KR" sz="2000" b="1" dirty="0"/>
              <a:t>Our gallery</a:t>
            </a:r>
            <a:r>
              <a:rPr lang="zh-CN" altLang="en-US" sz="2000" b="1" dirty="0"/>
              <a:t> （</a:t>
            </a:r>
            <a:r>
              <a:rPr lang="en-US" altLang="zh-CN" sz="2000" b="1" dirty="0"/>
              <a:t>to be completed)</a:t>
            </a:r>
            <a:endParaRPr lang="en-US" altLang="ko-KR" sz="2000" b="1" dirty="0"/>
          </a:p>
          <a:p>
            <a:endParaRPr lang="en-US" altLang="ko-KR" b="1" dirty="0"/>
          </a:p>
          <a:p>
            <a:endParaRPr lang="en-US" altLang="ko-KR" dirty="0"/>
          </a:p>
        </p:txBody>
      </p:sp>
      <p:pic>
        <p:nvPicPr>
          <p:cNvPr id="7" name="内容占位符 5">
            <a:extLst>
              <a:ext uri="{FF2B5EF4-FFF2-40B4-BE49-F238E27FC236}">
                <a16:creationId xmlns:a16="http://schemas.microsoft.com/office/drawing/2014/main" id="{7C4F6B54-6020-A445-9C41-F2636FE01F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260" y="1125242"/>
            <a:ext cx="4306740" cy="2870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359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395</TotalTime>
  <Words>357</Words>
  <Application>Microsoft Macintosh PowerPoint</Application>
  <PresentationFormat>全屏显示(4:3)</PresentationFormat>
  <Paragraphs>83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9" baseType="lpstr">
      <vt:lpstr>DengXian</vt:lpstr>
      <vt:lpstr>Arial</vt:lpstr>
      <vt:lpstr>Calibri</vt:lpstr>
      <vt:lpstr>Calibri Light</vt:lpstr>
      <vt:lpstr>Wingdings</vt:lpstr>
      <vt:lpstr>Office 테마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Jongshik Shin</dc:creator>
  <cp:lastModifiedBy>Microsoft Office User</cp:lastModifiedBy>
  <cp:revision>37</cp:revision>
  <dcterms:created xsi:type="dcterms:W3CDTF">2021-04-29T15:46:52Z</dcterms:created>
  <dcterms:modified xsi:type="dcterms:W3CDTF">2021-06-13T06:07:33Z</dcterms:modified>
</cp:coreProperties>
</file>