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83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8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23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6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1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58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6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06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04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97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0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94F8-EAFD-4822-B979-A5E5435F8251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44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pimchai.chaiyen@vistec.ac.th" TargetMode="External"/><Relationship Id="rId13" Type="http://schemas.openxmlformats.org/officeDocument/2006/relationships/hyperlink" Target="mailto:ypchao@fcu.edu.tw" TargetMode="External"/><Relationship Id="rId3" Type="http://schemas.openxmlformats.org/officeDocument/2006/relationships/hyperlink" Target="mailto:enzymo@yonsei.ac.kr" TargetMode="External"/><Relationship Id="rId7" Type="http://schemas.openxmlformats.org/officeDocument/2006/relationships/hyperlink" Target="mailto:lichun@tsinghua.edu.cn" TargetMode="External"/><Relationship Id="rId12" Type="http://schemas.openxmlformats.org/officeDocument/2006/relationships/hyperlink" Target="mailto:yswu@mail.ncku.edu.tw" TargetMode="External"/><Relationship Id="rId2" Type="http://schemas.openxmlformats.org/officeDocument/2006/relationships/hyperlink" Target="mailto:byungkim@snu.ac.k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yfeng2009@sjtu.edu.cn" TargetMode="External"/><Relationship Id="rId11" Type="http://schemas.openxmlformats.org/officeDocument/2006/relationships/hyperlink" Target="mailto:ang_ee_lui@sifbi.a-star.edu.sg" TargetMode="External"/><Relationship Id="rId5" Type="http://schemas.openxmlformats.org/officeDocument/2006/relationships/hyperlink" Target="mailto:atomi@sbchem.kyoto-u.ac.jp" TargetMode="External"/><Relationship Id="rId10" Type="http://schemas.openxmlformats.org/officeDocument/2006/relationships/hyperlink" Target="mailto:chelz@nus.edu.sg" TargetMode="External"/><Relationship Id="rId4" Type="http://schemas.openxmlformats.org/officeDocument/2006/relationships/hyperlink" Target="mailto:ogawa@kais.kyoto-u.ac.jp" TargetMode="External"/><Relationship Id="rId9" Type="http://schemas.openxmlformats.org/officeDocument/2006/relationships/hyperlink" Target="mailto:chartchai.k@cmu.ac.t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83128" y="310285"/>
            <a:ext cx="85777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dirty="0"/>
              <a:t>AFOB : </a:t>
            </a:r>
            <a:r>
              <a:rPr lang="ko-KR" altLang="en-US" sz="2800" dirty="0" err="1"/>
              <a:t>Biocatalysis</a:t>
            </a:r>
            <a:r>
              <a:rPr lang="ko-KR" altLang="en-US" sz="2800" dirty="0"/>
              <a:t> </a:t>
            </a:r>
            <a:r>
              <a:rPr lang="en-US" altLang="ko-KR" sz="2800" dirty="0"/>
              <a:t>and</a:t>
            </a:r>
            <a:r>
              <a:rPr lang="ko-KR" altLang="en-US" sz="2800" dirty="0"/>
              <a:t> </a:t>
            </a:r>
            <a:r>
              <a:rPr lang="ko-KR" altLang="en-US" sz="2800" dirty="0" err="1"/>
              <a:t>Protein</a:t>
            </a:r>
            <a:r>
              <a:rPr lang="ko-KR" altLang="en-US" sz="2800" dirty="0"/>
              <a:t> Engineering </a:t>
            </a:r>
            <a:r>
              <a:rPr lang="en-US" altLang="ko-KR" sz="2800" dirty="0"/>
              <a:t>(BPE)</a:t>
            </a:r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mission </a:t>
            </a:r>
          </a:p>
          <a:p>
            <a:r>
              <a:rPr lang="en-US" altLang="ko-KR" dirty="0"/>
              <a:t>The BPE division aims at stimulating and promoting a robust international network of Asian bioengineers who are working in the field of </a:t>
            </a:r>
            <a:r>
              <a:rPr lang="en-US" altLang="ko-KR" dirty="0" err="1"/>
              <a:t>biocatalysis</a:t>
            </a:r>
            <a:r>
              <a:rPr lang="en-US" altLang="ko-KR" dirty="0"/>
              <a:t> and protein engineering. We believe that our efforts to foster close collaborations among the division members will help open a new era of innovative biotechnology. 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research interests</a:t>
            </a:r>
          </a:p>
          <a:p>
            <a:r>
              <a:rPr lang="en-US" altLang="ko-KR" dirty="0"/>
              <a:t>The research areas of the BPE division members are represented by connection between catalysis and protein.  A wide range of research topics are covered from developing new types of biocatalytic reactions to revolutionizing high-throughput protein design. The BPE division encourages to promote multidisciplinary collaborations in different research sectors including universities, research institutes and industry to deal with new challenges in </a:t>
            </a:r>
            <a:r>
              <a:rPr lang="en-US" altLang="ko-KR" dirty="0" err="1"/>
              <a:t>biocatalysis</a:t>
            </a:r>
            <a:r>
              <a:rPr lang="en-US" altLang="ko-KR" dirty="0"/>
              <a:t> and protein engineering.  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00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13918" y="335452"/>
            <a:ext cx="8577743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members</a:t>
            </a:r>
          </a:p>
          <a:p>
            <a:r>
              <a:rPr lang="en-US" altLang="ko-KR" dirty="0"/>
              <a:t>The BPE division of AFOB proudly represents a strong Asian network of prominent researchers in the field of </a:t>
            </a:r>
            <a:r>
              <a:rPr lang="en-US" altLang="ko-KR" dirty="0" err="1"/>
              <a:t>biocatalysis</a:t>
            </a:r>
            <a:r>
              <a:rPr lang="en-US" altLang="ko-KR" dirty="0"/>
              <a:t> and protein engineering. We pursue to recruit scientists from the Asian countries that do not have a BPE member. 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board</a:t>
            </a:r>
          </a:p>
          <a:p>
            <a:r>
              <a:rPr lang="en-US" altLang="ko-KR" dirty="0"/>
              <a:t>Prof. Byung-Gee Kim is serving as a chair of the BPE board. The BPE division welcomes new members who are interested in building an intimate international network of the Asian bioengineers.</a:t>
            </a:r>
          </a:p>
          <a:p>
            <a:endParaRPr lang="en-US" altLang="ko-KR" dirty="0"/>
          </a:p>
        </p:txBody>
      </p:sp>
      <p:graphicFrame>
        <p:nvGraphicFramePr>
          <p:cNvPr id="4" name="내용 개체 틀 5">
            <a:extLst>
              <a:ext uri="{FF2B5EF4-FFF2-40B4-BE49-F238E27FC236}">
                <a16:creationId xmlns:a16="http://schemas.microsoft.com/office/drawing/2014/main" id="{3330689C-9AA5-40EA-8131-E4DB04B03D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972869"/>
              </p:ext>
            </p:extLst>
          </p:nvPr>
        </p:nvGraphicFramePr>
        <p:xfrm>
          <a:off x="908105" y="3238821"/>
          <a:ext cx="7189367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744">
                  <a:extLst>
                    <a:ext uri="{9D8B030D-6E8A-4147-A177-3AD203B41FA5}">
                      <a16:colId xmlns:a16="http://schemas.microsoft.com/office/drawing/2014/main" val="1355532080"/>
                    </a:ext>
                  </a:extLst>
                </a:gridCol>
                <a:gridCol w="5880623">
                  <a:extLst>
                    <a:ext uri="{9D8B030D-6E8A-4147-A177-3AD203B41FA5}">
                      <a16:colId xmlns:a16="http://schemas.microsoft.com/office/drawing/2014/main" val="3671585219"/>
                    </a:ext>
                  </a:extLst>
                </a:gridCol>
              </a:tblGrid>
              <a:tr h="182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/>
                        <a:t>Chair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Byung-Gee Kim (Korea)  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Seoul National University</a:t>
                      </a:r>
                      <a:endParaRPr lang="ko-KR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82149"/>
                  </a:ext>
                </a:extLst>
              </a:tr>
              <a:tr h="2868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/>
                        <a:t>Vice Chair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Yan Feng (Mainland China)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Shanghai </a:t>
                      </a:r>
                      <a:r>
                        <a:rPr lang="en-US" altLang="ko-KR" sz="800" b="0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Jiaotong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University</a:t>
                      </a:r>
                    </a:p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83677"/>
                  </a:ext>
                </a:extLst>
              </a:tr>
              <a:tr h="182520">
                <a:tc rowSpan="13">
                  <a:txBody>
                    <a:bodyPr/>
                    <a:lstStyle/>
                    <a:p>
                      <a:pPr latinLnBrk="1"/>
                      <a:r>
                        <a:rPr lang="en-US" altLang="ko-KR" sz="800" dirty="0"/>
                        <a:t>Board Member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Munishwar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Nath Gupta (India)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Indian Institute of Technology Delhi</a:t>
                      </a:r>
                      <a:endParaRPr lang="en-US" altLang="ko-KR" sz="800" b="1" i="0" dirty="0">
                        <a:solidFill>
                          <a:srgbClr val="121212"/>
                        </a:solidFill>
                        <a:effectLst/>
                        <a:latin typeface="NanumSquar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900053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Siswa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</a:t>
                      </a: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Setyahadi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(Indonesia)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Center for the </a:t>
                      </a:r>
                      <a:r>
                        <a:rPr lang="en-US" altLang="ko-KR" sz="800" b="0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Assesment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and Application of </a:t>
                      </a:r>
                      <a:r>
                        <a:rPr lang="en-US" altLang="ko-KR" sz="800" b="0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Bioindustrial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100013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Yasuhisa Asano (Japan)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Toyama Prefectural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98577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Hak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-Sung Kim (Korea)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KAIST</a:t>
                      </a:r>
                      <a:endParaRPr lang="en-US" altLang="ko-KR" sz="800" b="1" i="0" dirty="0">
                        <a:solidFill>
                          <a:srgbClr val="121212"/>
                        </a:solidFill>
                        <a:effectLst/>
                        <a:latin typeface="NanumSquar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797124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Ribo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Huang (Mainland China)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Guangxi Academy of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61603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Jianhe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Xu (Mainland China)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East China University of Science and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30316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Azura Amid (Malaysia)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International Islamic University of Malaysia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595486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T. </a:t>
                      </a: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GanErdene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(Mongolia )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Mongolian Foundation for Science and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84176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Janardan </a:t>
                      </a: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Lamichhane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(Nepal)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Kathmandu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869445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Shau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-Wei Tsai (Taiwan)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Chang Gung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160332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Sung-</a:t>
                      </a: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Chyr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Lin (Taiwan)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National Chung </a:t>
                      </a:r>
                      <a:r>
                        <a:rPr lang="en-US" altLang="ko-KR" sz="800" b="0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Hsing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University </a:t>
                      </a:r>
                      <a:endParaRPr lang="ko-KR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097455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Mariena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</a:t>
                      </a: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Ketudat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-Cairns (Thailand) </a:t>
                      </a:r>
                      <a:r>
                        <a:rPr lang="en-US" altLang="ko-KR" sz="800" b="0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Suranaree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University of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37584"/>
                  </a:ext>
                </a:extLst>
              </a:tr>
              <a:tr h="182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Haseena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Khan (Bangladesh)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University of Dhaka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5973"/>
                  </a:ext>
                </a:extLst>
              </a:tr>
              <a:tr h="182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/>
                        <a:t>Secretary General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i="0" dirty="0" err="1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Zhi</a:t>
                      </a:r>
                      <a:r>
                        <a:rPr lang="en-US" altLang="ko-KR" sz="800" b="1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 Li (Singapore) </a:t>
                      </a:r>
                      <a:r>
                        <a:rPr lang="en-US" altLang="ko-KR" sz="800" b="0" i="0" dirty="0">
                          <a:solidFill>
                            <a:srgbClr val="121212"/>
                          </a:solidFill>
                          <a:effectLst/>
                          <a:latin typeface="NanumSquare"/>
                        </a:rPr>
                        <a:t>National Singapore University</a:t>
                      </a:r>
                      <a:endParaRPr lang="ko-KR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96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13918" y="310285"/>
            <a:ext cx="857774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representative committee</a:t>
            </a:r>
          </a:p>
          <a:p>
            <a:r>
              <a:rPr lang="en-US" altLang="ko-KR" dirty="0"/>
              <a:t>Currently we have 12 countries whose</a:t>
            </a:r>
            <a:r>
              <a:rPr lang="ko-KR" altLang="en-US" dirty="0"/>
              <a:t> </a:t>
            </a:r>
            <a:r>
              <a:rPr lang="en-US" altLang="ko-KR" dirty="0"/>
              <a:t>representative committee runs in the BPE division.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CF2662F3-2D20-45E6-A0C5-E4BF7434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681410"/>
              </p:ext>
            </p:extLst>
          </p:nvPr>
        </p:nvGraphicFramePr>
        <p:xfrm>
          <a:off x="144707" y="1254844"/>
          <a:ext cx="8716164" cy="53766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1543">
                  <a:extLst>
                    <a:ext uri="{9D8B030D-6E8A-4147-A177-3AD203B41FA5}">
                      <a16:colId xmlns:a16="http://schemas.microsoft.com/office/drawing/2014/main" val="1243726560"/>
                    </a:ext>
                  </a:extLst>
                </a:gridCol>
                <a:gridCol w="1367405">
                  <a:extLst>
                    <a:ext uri="{9D8B030D-6E8A-4147-A177-3AD203B41FA5}">
                      <a16:colId xmlns:a16="http://schemas.microsoft.com/office/drawing/2014/main" val="107730649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2469167609"/>
                    </a:ext>
                  </a:extLst>
                </a:gridCol>
                <a:gridCol w="2603864">
                  <a:extLst>
                    <a:ext uri="{9D8B030D-6E8A-4147-A177-3AD203B41FA5}">
                      <a16:colId xmlns:a16="http://schemas.microsoft.com/office/drawing/2014/main" val="2027958362"/>
                    </a:ext>
                  </a:extLst>
                </a:gridCol>
                <a:gridCol w="1208934">
                  <a:extLst>
                    <a:ext uri="{9D8B030D-6E8A-4147-A177-3AD203B41FA5}">
                      <a16:colId xmlns:a16="http://schemas.microsoft.com/office/drawing/2014/main" val="3167753510"/>
                    </a:ext>
                  </a:extLst>
                </a:gridCol>
              </a:tblGrid>
              <a:tr h="166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National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Name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Affiliation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Department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e-mail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3202164580"/>
                  </a:ext>
                </a:extLst>
              </a:tr>
              <a:tr h="250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Byung-Gee Kim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Seoul National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of Chemical and Biological Engineering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2"/>
                        </a:rPr>
                        <a:t>byungkim@snu.ac.kr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45886385"/>
                  </a:ext>
                </a:extLst>
              </a:tr>
              <a:tr h="250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Jong-Shik Shin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Yonsei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Department of Biotechnology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3"/>
                        </a:rPr>
                        <a:t>enzymo@yonsei.ac.kr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877508564"/>
                  </a:ext>
                </a:extLst>
              </a:tr>
              <a:tr h="328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Jun Ogawa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Kyoto University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Division of Applied Life Sciences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4"/>
                        </a:rPr>
                        <a:t>ogawa@kais.kyoto-u.ac.jp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019759286"/>
                  </a:ext>
                </a:extLst>
              </a:tr>
              <a:tr h="3288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Haruyuki Atomi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Kyoto University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Department of Synthetic Chemistry and Biological Chemistry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5"/>
                        </a:rPr>
                        <a:t>atomi@sbchem.kyoto-u.ac.jp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3787250847"/>
                  </a:ext>
                </a:extLst>
              </a:tr>
              <a:tr h="328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Yan Feng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Shanghai Jiao Tong University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of Life Sciences and Biotechnology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6"/>
                        </a:rPr>
                        <a:t>yfeng2009@sjtu.edu.cn 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3451798377"/>
                  </a:ext>
                </a:extLst>
              </a:tr>
              <a:tr h="3578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Chun Li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Tsinghua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Department of Chemical Engineering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7"/>
                        </a:rPr>
                        <a:t>lichun@tsinghua.edu.cn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2585375503"/>
                  </a:ext>
                </a:extLst>
              </a:tr>
              <a:tr h="328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Thailand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Pimchai Chayen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Vidyasirimedhi Inistitute of Science and Technology (VISTEC)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of Biomolecular Science and Engineering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8"/>
                        </a:rPr>
                        <a:t>pimchai.chaiyen@vistec.ac.th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3046277628"/>
                  </a:ext>
                </a:extLst>
              </a:tr>
              <a:tr h="250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Chartchai Khanongnuch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Chiang Mai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Division of Biotechnology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9"/>
                        </a:rPr>
                        <a:t>chartchai.k@cmu.ac.th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2912350422"/>
                  </a:ext>
                </a:extLst>
              </a:tr>
              <a:tr h="328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Singapore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Zhi Li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National University of Singapore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Department of Chemical and Biomolecular Engineering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10"/>
                        </a:rPr>
                        <a:t>chelz@nus.edu.sg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049331596"/>
                  </a:ext>
                </a:extLst>
              </a:tr>
              <a:tr h="3288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Ang Ee Lui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 A-star Institute of Chemical &amp; Engineering Science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Metabolic Engineering Lab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11"/>
                        </a:rPr>
                        <a:t>ang_ee_lui@sifbi.a-star.edu.sg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1368073138"/>
                  </a:ext>
                </a:extLst>
              </a:tr>
              <a:tr h="328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Taiwan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I-Son 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National Cheng Kung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Department of Chemical Engineering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>
                          <a:effectLst/>
                          <a:hlinkClick r:id="rId12"/>
                        </a:rPr>
                        <a:t>yswu@mail.ncku.edu.tw</a:t>
                      </a:r>
                      <a:endParaRPr lang="en-US" sz="1000" b="0" i="0" u="sng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216485925"/>
                  </a:ext>
                </a:extLst>
              </a:tr>
              <a:tr h="250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Yun-Peng Chao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Feng Chia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Department of Chemical Engineering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  <a:hlinkClick r:id="rId13"/>
                        </a:rPr>
                        <a:t>ypchao@fcu.edu.tw</a:t>
                      </a:r>
                      <a:endParaRPr lang="en-US" sz="1000" b="0" i="0" u="sng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1645146103"/>
                  </a:ext>
                </a:extLst>
              </a:tr>
              <a:tr h="250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Malaysia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Azlina</a:t>
                      </a:r>
                      <a:r>
                        <a:rPr lang="en-US" sz="1000" u="none" strike="noStrike" dirty="0">
                          <a:effectLst/>
                        </a:rPr>
                        <a:t> Harun </a:t>
                      </a:r>
                      <a:r>
                        <a:rPr lang="en-US" sz="1000" u="none" strike="noStrike" dirty="0" err="1">
                          <a:effectLst/>
                        </a:rPr>
                        <a:t>Kamaruddin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Universiti Sains Malaysia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chazlina@usm.my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073034764"/>
                  </a:ext>
                </a:extLst>
              </a:tr>
              <a:tr h="328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Indonesia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Siswa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Setyahadi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Center for the Assessment and Application of </a:t>
                      </a:r>
                      <a:r>
                        <a:rPr lang="en-US" sz="1000" u="none" strike="noStrike" dirty="0" err="1">
                          <a:effectLst/>
                        </a:rPr>
                        <a:t>Bioindustrial</a:t>
                      </a:r>
                      <a:r>
                        <a:rPr lang="en-US" sz="1000" u="none" strike="noStrike" dirty="0">
                          <a:effectLst/>
                        </a:rPr>
                        <a:t> Technology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siswa59@yahoo.com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1894748449"/>
                  </a:ext>
                </a:extLst>
              </a:tr>
              <a:tr h="3288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India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Munishwar</a:t>
                      </a:r>
                      <a:r>
                        <a:rPr lang="en-US" sz="1000" u="none" strike="noStrike" dirty="0">
                          <a:effectLst/>
                        </a:rPr>
                        <a:t> Nath Gupta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Indian Institute of Technology Delhi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munishwar48@yahoo.co.uk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4156931396"/>
                  </a:ext>
                </a:extLst>
              </a:tr>
              <a:tr h="166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Nepal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Janardan Lamichhane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Kathmandu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ljanardan@ku.edu.np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1866971383"/>
                  </a:ext>
                </a:extLst>
              </a:tr>
              <a:tr h="154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Mongolia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T. </a:t>
                      </a:r>
                      <a:r>
                        <a:rPr lang="en-US" sz="1000" u="none" strike="noStrike" dirty="0" err="1">
                          <a:effectLst/>
                        </a:rPr>
                        <a:t>GanErdene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Mongolian Foundation for Science and Technology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tudeviin_ganerdene@yahoo.com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1580712213"/>
                  </a:ext>
                </a:extLst>
              </a:tr>
              <a:tr h="164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Vietnam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To be recruited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546" marR="4546" marT="4546" marB="0" anchor="ctr"/>
                </a:tc>
                <a:extLst>
                  <a:ext uri="{0D108BD9-81ED-4DB2-BD59-A6C34878D82A}">
                    <a16:rowId xmlns:a16="http://schemas.microsoft.com/office/drawing/2014/main" val="2264139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8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13918" y="335452"/>
            <a:ext cx="85777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gallery</a:t>
            </a:r>
          </a:p>
          <a:p>
            <a:endParaRPr lang="en-US" altLang="ko-KR" b="1" dirty="0"/>
          </a:p>
          <a:p>
            <a:endParaRPr lang="en-US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12E612-596B-44E6-8D91-456217EF2843}"/>
              </a:ext>
            </a:extLst>
          </p:cNvPr>
          <p:cNvSpPr txBox="1"/>
          <p:nvPr/>
        </p:nvSpPr>
        <p:spPr>
          <a:xfrm>
            <a:off x="549400" y="812505"/>
            <a:ext cx="3502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Coming soon!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7835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708</Words>
  <Application>Microsoft Office PowerPoint</Application>
  <PresentationFormat>화면 슬라이드 쇼(4:3)</PresentationFormat>
  <Paragraphs>124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NanumSquare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Jongshik Shin</dc:creator>
  <cp:lastModifiedBy>User</cp:lastModifiedBy>
  <cp:revision>36</cp:revision>
  <dcterms:created xsi:type="dcterms:W3CDTF">2021-04-29T15:46:52Z</dcterms:created>
  <dcterms:modified xsi:type="dcterms:W3CDTF">2021-07-15T06:55:43Z</dcterms:modified>
</cp:coreProperties>
</file>