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0726B8-FBDA-46BB-9BE0-380D4EFDD3F1}" type="doc">
      <dgm:prSet loTypeId="urn:microsoft.com/office/officeart/2005/8/layout/default" loCatId="list" qsTypeId="urn:microsoft.com/office/officeart/2005/8/quickstyle/3d4" qsCatId="3D" csTypeId="urn:microsoft.com/office/officeart/2005/8/colors/accent2_5" csCatId="accent2"/>
      <dgm:spPr/>
      <dgm:t>
        <a:bodyPr/>
        <a:lstStyle/>
        <a:p>
          <a:endParaRPr lang="en-US"/>
        </a:p>
      </dgm:t>
    </dgm:pt>
    <dgm:pt modelId="{97EE564A-28B2-4183-8F3A-0B8E58DA400B}">
      <dgm:prSet custT="1"/>
      <dgm:spPr/>
      <dgm:t>
        <a:bodyPr/>
        <a:lstStyle/>
        <a:p>
          <a:r>
            <a:rPr lang="en-MY" sz="1600" b="1">
              <a:effectLst/>
              <a:latin typeface="Cambria" panose="02040503050406030204" pitchFamily="18" charset="0"/>
              <a:ea typeface="Cambria" panose="02040503050406030204" pitchFamily="18" charset="0"/>
            </a:rPr>
            <a:t>Bioremediation</a:t>
          </a:r>
          <a:endParaRPr lang="en-US" sz="1600" b="1">
            <a:effectLst/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A37EE1B-8684-4C06-B5C1-F8D6034DE52B}" type="parTrans" cxnId="{D9348A14-07FC-4979-85C7-3A6A03F65D5B}">
      <dgm:prSet/>
      <dgm:spPr/>
      <dgm:t>
        <a:bodyPr/>
        <a:lstStyle/>
        <a:p>
          <a:endParaRPr lang="en-US" sz="1600" b="1">
            <a:solidFill>
              <a:schemeClr val="bg1"/>
            </a:solidFill>
            <a:effectLst/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92EB610-FDC5-4493-B8D4-6BC297D43FC0}" type="sibTrans" cxnId="{D9348A14-07FC-4979-85C7-3A6A03F65D5B}">
      <dgm:prSet/>
      <dgm:spPr/>
      <dgm:t>
        <a:bodyPr/>
        <a:lstStyle/>
        <a:p>
          <a:endParaRPr lang="en-US" sz="1600" b="1">
            <a:solidFill>
              <a:schemeClr val="bg1"/>
            </a:solidFill>
            <a:effectLst/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C0A6006-3A6E-421A-8D30-67A81AB632D1}">
      <dgm:prSet custT="1"/>
      <dgm:spPr/>
      <dgm:t>
        <a:bodyPr/>
        <a:lstStyle/>
        <a:p>
          <a:r>
            <a:rPr lang="en-MY" sz="1600" b="1">
              <a:effectLst/>
              <a:latin typeface="Cambria" panose="02040503050406030204" pitchFamily="18" charset="0"/>
              <a:ea typeface="Cambria" panose="02040503050406030204" pitchFamily="18" charset="0"/>
            </a:rPr>
            <a:t>Bio-based and green materials</a:t>
          </a:r>
          <a:endParaRPr lang="en-US" sz="1600" b="1">
            <a:effectLst/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46CF972-2500-469D-A569-9F1242A76799}" type="parTrans" cxnId="{BC1F2179-B91C-461A-9BBE-4781B01B3266}">
      <dgm:prSet/>
      <dgm:spPr/>
      <dgm:t>
        <a:bodyPr/>
        <a:lstStyle/>
        <a:p>
          <a:endParaRPr lang="en-US" sz="1600" b="1">
            <a:solidFill>
              <a:schemeClr val="bg1"/>
            </a:solidFill>
            <a:effectLst/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79686A9-C837-414F-BD4F-D92D29752E7B}" type="sibTrans" cxnId="{BC1F2179-B91C-461A-9BBE-4781B01B3266}">
      <dgm:prSet/>
      <dgm:spPr/>
      <dgm:t>
        <a:bodyPr/>
        <a:lstStyle/>
        <a:p>
          <a:endParaRPr lang="en-US" sz="1600" b="1">
            <a:solidFill>
              <a:schemeClr val="bg1"/>
            </a:solidFill>
            <a:effectLst/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92EA1C2-9E00-46C2-ADF1-01D7FFBA2D1C}">
      <dgm:prSet custT="1"/>
      <dgm:spPr/>
      <dgm:t>
        <a:bodyPr/>
        <a:lstStyle/>
        <a:p>
          <a:r>
            <a:rPr lang="en-MY" sz="1600" b="1" dirty="0">
              <a:effectLst/>
              <a:latin typeface="Cambria" panose="02040503050406030204" pitchFamily="18" charset="0"/>
              <a:ea typeface="Cambria" panose="02040503050406030204" pitchFamily="18" charset="0"/>
            </a:rPr>
            <a:t>Environmental friendly and green manufacturing technologies</a:t>
          </a:r>
          <a:endParaRPr lang="en-US" sz="1600" b="1" dirty="0">
            <a:effectLst/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52505B1-BA37-49BF-811E-E1EE59761690}" type="parTrans" cxnId="{634A52A5-FDD6-4C4F-A474-BDBB93921035}">
      <dgm:prSet/>
      <dgm:spPr/>
      <dgm:t>
        <a:bodyPr/>
        <a:lstStyle/>
        <a:p>
          <a:endParaRPr lang="en-US" sz="1600" b="1">
            <a:solidFill>
              <a:schemeClr val="bg1"/>
            </a:solidFill>
            <a:effectLst/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32315C5-EB76-4C96-A395-680C22AC61C2}" type="sibTrans" cxnId="{634A52A5-FDD6-4C4F-A474-BDBB93921035}">
      <dgm:prSet/>
      <dgm:spPr/>
      <dgm:t>
        <a:bodyPr/>
        <a:lstStyle/>
        <a:p>
          <a:endParaRPr lang="en-US" sz="1600" b="1">
            <a:solidFill>
              <a:schemeClr val="bg1"/>
            </a:solidFill>
            <a:effectLst/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8850180-385C-4FA7-8E96-7F73F67C405B}">
      <dgm:prSet custT="1"/>
      <dgm:spPr/>
      <dgm:t>
        <a:bodyPr/>
        <a:lstStyle/>
        <a:p>
          <a:r>
            <a:rPr lang="en-MY" sz="1600" b="1">
              <a:effectLst/>
              <a:latin typeface="Cambria" panose="02040503050406030204" pitchFamily="18" charset="0"/>
              <a:ea typeface="Cambria" panose="02040503050406030204" pitchFamily="18" charset="0"/>
            </a:rPr>
            <a:t>Zero-emission technology</a:t>
          </a:r>
          <a:endParaRPr lang="en-US" sz="1600" b="1">
            <a:effectLst/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7C88877-AED6-4384-95CB-7D1667B7E4DA}" type="parTrans" cxnId="{4669B226-EFA0-48C7-BF11-B6CEB0340934}">
      <dgm:prSet/>
      <dgm:spPr/>
      <dgm:t>
        <a:bodyPr/>
        <a:lstStyle/>
        <a:p>
          <a:endParaRPr lang="en-US" sz="1600" b="1">
            <a:solidFill>
              <a:schemeClr val="bg1"/>
            </a:solidFill>
            <a:effectLst/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E528454-6904-4B7B-AF64-DE8D4A7C1AF8}" type="sibTrans" cxnId="{4669B226-EFA0-48C7-BF11-B6CEB0340934}">
      <dgm:prSet/>
      <dgm:spPr/>
      <dgm:t>
        <a:bodyPr/>
        <a:lstStyle/>
        <a:p>
          <a:endParaRPr lang="en-US" sz="1600" b="1">
            <a:solidFill>
              <a:schemeClr val="bg1"/>
            </a:solidFill>
            <a:effectLst/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81F9673-9CE4-4E80-A9C3-8D9457B471B1}">
      <dgm:prSet custT="1"/>
      <dgm:spPr/>
      <dgm:t>
        <a:bodyPr/>
        <a:lstStyle/>
        <a:p>
          <a:r>
            <a:rPr lang="en-MY" sz="1600" b="1">
              <a:effectLst/>
              <a:latin typeface="Cambria" panose="02040503050406030204" pitchFamily="18" charset="0"/>
              <a:ea typeface="Cambria" panose="02040503050406030204" pitchFamily="18" charset="0"/>
            </a:rPr>
            <a:t>Cascade utilization of bio-based resources</a:t>
          </a:r>
          <a:endParaRPr lang="en-US" sz="1600" b="1">
            <a:effectLst/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3369AEB-CA96-4EE6-88CB-82990FD3BDED}" type="parTrans" cxnId="{32CD5859-956D-46AE-BCE5-D51B4CCB95D0}">
      <dgm:prSet/>
      <dgm:spPr/>
      <dgm:t>
        <a:bodyPr/>
        <a:lstStyle/>
        <a:p>
          <a:endParaRPr lang="en-US" sz="1600" b="1">
            <a:solidFill>
              <a:schemeClr val="bg1"/>
            </a:solidFill>
            <a:effectLst/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1C5E3E4-774D-4FDB-8E2F-9CD5F0E5924D}" type="sibTrans" cxnId="{32CD5859-956D-46AE-BCE5-D51B4CCB95D0}">
      <dgm:prSet/>
      <dgm:spPr/>
      <dgm:t>
        <a:bodyPr/>
        <a:lstStyle/>
        <a:p>
          <a:endParaRPr lang="en-US" sz="1600" b="1">
            <a:solidFill>
              <a:schemeClr val="bg1"/>
            </a:solidFill>
            <a:effectLst/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9FC0145-62D7-47DF-8364-E7ECEEA31245}">
      <dgm:prSet custT="1"/>
      <dgm:spPr/>
      <dgm:t>
        <a:bodyPr/>
        <a:lstStyle/>
        <a:p>
          <a:r>
            <a:rPr lang="en-MY" sz="1600" b="1">
              <a:effectLst/>
              <a:latin typeface="Cambria" panose="02040503050406030204" pitchFamily="18" charset="0"/>
              <a:ea typeface="Cambria" panose="02040503050406030204" pitchFamily="18" charset="0"/>
            </a:rPr>
            <a:t>Biomonitoring</a:t>
          </a:r>
          <a:endParaRPr lang="en-US" sz="1600" b="1">
            <a:effectLst/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E66167D-27C5-4779-A36D-68508E26C2F9}" type="parTrans" cxnId="{F07346B0-5A10-4670-8EA2-19DE19D8FDF9}">
      <dgm:prSet/>
      <dgm:spPr/>
      <dgm:t>
        <a:bodyPr/>
        <a:lstStyle/>
        <a:p>
          <a:endParaRPr lang="en-US" sz="1600" b="1">
            <a:solidFill>
              <a:schemeClr val="bg1"/>
            </a:solidFill>
            <a:effectLst/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9BE68DF-A9BE-4C9B-A6EA-3577E0B20309}" type="sibTrans" cxnId="{F07346B0-5A10-4670-8EA2-19DE19D8FDF9}">
      <dgm:prSet/>
      <dgm:spPr/>
      <dgm:t>
        <a:bodyPr/>
        <a:lstStyle/>
        <a:p>
          <a:endParaRPr lang="en-US" sz="1600" b="1">
            <a:solidFill>
              <a:schemeClr val="bg1"/>
            </a:solidFill>
            <a:effectLst/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A80D4F8-A6C3-4F2F-81C4-130BDE7C8754}">
      <dgm:prSet custT="1"/>
      <dgm:spPr/>
      <dgm:t>
        <a:bodyPr/>
        <a:lstStyle/>
        <a:p>
          <a:r>
            <a:rPr lang="en-MY" sz="1600" b="1">
              <a:effectLst/>
              <a:latin typeface="Cambria" panose="02040503050406030204" pitchFamily="18" charset="0"/>
              <a:ea typeface="Cambria" panose="02040503050406030204" pitchFamily="18" charset="0"/>
            </a:rPr>
            <a:t>Pollution prevention through biological methods</a:t>
          </a:r>
          <a:endParaRPr lang="en-US" sz="1600" b="1">
            <a:effectLst/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3ECEF71-2D14-471B-AB8C-7E4F22C7B163}" type="parTrans" cxnId="{54870229-8A40-4AB7-B2BC-CF3083B6B97E}">
      <dgm:prSet/>
      <dgm:spPr/>
      <dgm:t>
        <a:bodyPr/>
        <a:lstStyle/>
        <a:p>
          <a:endParaRPr lang="en-US" sz="1600" b="1">
            <a:solidFill>
              <a:schemeClr val="bg1"/>
            </a:solidFill>
            <a:effectLst/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F841AEE-8EB1-4B2E-A5BB-B1A2DCE95624}" type="sibTrans" cxnId="{54870229-8A40-4AB7-B2BC-CF3083B6B97E}">
      <dgm:prSet/>
      <dgm:spPr/>
      <dgm:t>
        <a:bodyPr/>
        <a:lstStyle/>
        <a:p>
          <a:endParaRPr lang="en-US" sz="1600" b="1">
            <a:solidFill>
              <a:schemeClr val="bg1"/>
            </a:solidFill>
            <a:effectLst/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A05CB90-C6C2-4F4D-AE77-3430E0C984B9}">
      <dgm:prSet custT="1"/>
      <dgm:spPr/>
      <dgm:t>
        <a:bodyPr/>
        <a:lstStyle/>
        <a:p>
          <a:r>
            <a:rPr lang="en-MY" sz="1600" b="1">
              <a:effectLst/>
              <a:latin typeface="Cambria" panose="02040503050406030204" pitchFamily="18" charset="0"/>
              <a:ea typeface="Cambria" panose="02040503050406030204" pitchFamily="18" charset="0"/>
            </a:rPr>
            <a:t>Waste management and treatment</a:t>
          </a:r>
          <a:endParaRPr lang="en-US" sz="1600" b="1">
            <a:effectLst/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5AA1551-E87A-4060-9F0D-F4BDDD226301}" type="parTrans" cxnId="{D44E561B-35BB-45BA-BAA8-BA1DB273CCA8}">
      <dgm:prSet/>
      <dgm:spPr/>
      <dgm:t>
        <a:bodyPr/>
        <a:lstStyle/>
        <a:p>
          <a:endParaRPr lang="en-US" sz="1600" b="1">
            <a:solidFill>
              <a:schemeClr val="bg1"/>
            </a:solidFill>
            <a:effectLst/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EB79DB2-5472-4130-BA47-FE816A0FF4D5}" type="sibTrans" cxnId="{D44E561B-35BB-45BA-BAA8-BA1DB273CCA8}">
      <dgm:prSet/>
      <dgm:spPr/>
      <dgm:t>
        <a:bodyPr/>
        <a:lstStyle/>
        <a:p>
          <a:endParaRPr lang="en-US" sz="1600" b="1">
            <a:solidFill>
              <a:schemeClr val="bg1"/>
            </a:solidFill>
            <a:effectLst/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9E23581-31DD-4B08-AE0A-6C7CABBD4D09}" type="pres">
      <dgm:prSet presAssocID="{4F0726B8-FBDA-46BB-9BE0-380D4EFDD3F1}" presName="diagram" presStyleCnt="0">
        <dgm:presLayoutVars>
          <dgm:dir/>
          <dgm:resizeHandles val="exact"/>
        </dgm:presLayoutVars>
      </dgm:prSet>
      <dgm:spPr/>
    </dgm:pt>
    <dgm:pt modelId="{FD64081B-86D5-4331-A99C-8380E370E598}" type="pres">
      <dgm:prSet presAssocID="{97EE564A-28B2-4183-8F3A-0B8E58DA400B}" presName="node" presStyleLbl="node1" presStyleIdx="0" presStyleCnt="8">
        <dgm:presLayoutVars>
          <dgm:bulletEnabled val="1"/>
        </dgm:presLayoutVars>
      </dgm:prSet>
      <dgm:spPr/>
    </dgm:pt>
    <dgm:pt modelId="{3F7F27CA-3022-4FBA-896C-777747551D25}" type="pres">
      <dgm:prSet presAssocID="{E92EB610-FDC5-4493-B8D4-6BC297D43FC0}" presName="sibTrans" presStyleCnt="0"/>
      <dgm:spPr/>
    </dgm:pt>
    <dgm:pt modelId="{D07EFEA5-6068-4F8E-B9C5-5DE91B551A12}" type="pres">
      <dgm:prSet presAssocID="{1C0A6006-3A6E-421A-8D30-67A81AB632D1}" presName="node" presStyleLbl="node1" presStyleIdx="1" presStyleCnt="8">
        <dgm:presLayoutVars>
          <dgm:bulletEnabled val="1"/>
        </dgm:presLayoutVars>
      </dgm:prSet>
      <dgm:spPr/>
    </dgm:pt>
    <dgm:pt modelId="{85E90D98-84FF-49A3-B098-F8E4994E92B9}" type="pres">
      <dgm:prSet presAssocID="{079686A9-C837-414F-BD4F-D92D29752E7B}" presName="sibTrans" presStyleCnt="0"/>
      <dgm:spPr/>
    </dgm:pt>
    <dgm:pt modelId="{0E5D3C59-4975-4879-96B0-4AD84D7C4B46}" type="pres">
      <dgm:prSet presAssocID="{C92EA1C2-9E00-46C2-ADF1-01D7FFBA2D1C}" presName="node" presStyleLbl="node1" presStyleIdx="2" presStyleCnt="8">
        <dgm:presLayoutVars>
          <dgm:bulletEnabled val="1"/>
        </dgm:presLayoutVars>
      </dgm:prSet>
      <dgm:spPr/>
    </dgm:pt>
    <dgm:pt modelId="{7A888A16-CF13-4640-A3B4-02EDF684242B}" type="pres">
      <dgm:prSet presAssocID="{332315C5-EB76-4C96-A395-680C22AC61C2}" presName="sibTrans" presStyleCnt="0"/>
      <dgm:spPr/>
    </dgm:pt>
    <dgm:pt modelId="{F2FC5F8F-12B4-4C9D-BD41-D3CA004C821C}" type="pres">
      <dgm:prSet presAssocID="{38850180-385C-4FA7-8E96-7F73F67C405B}" presName="node" presStyleLbl="node1" presStyleIdx="3" presStyleCnt="8">
        <dgm:presLayoutVars>
          <dgm:bulletEnabled val="1"/>
        </dgm:presLayoutVars>
      </dgm:prSet>
      <dgm:spPr/>
    </dgm:pt>
    <dgm:pt modelId="{353D49DF-CE0B-4571-9CA0-4408BD9040D8}" type="pres">
      <dgm:prSet presAssocID="{BE528454-6904-4B7B-AF64-DE8D4A7C1AF8}" presName="sibTrans" presStyleCnt="0"/>
      <dgm:spPr/>
    </dgm:pt>
    <dgm:pt modelId="{DE07E825-43CB-46DA-85D4-FB3A026DEE47}" type="pres">
      <dgm:prSet presAssocID="{881F9673-9CE4-4E80-A9C3-8D9457B471B1}" presName="node" presStyleLbl="node1" presStyleIdx="4" presStyleCnt="8">
        <dgm:presLayoutVars>
          <dgm:bulletEnabled val="1"/>
        </dgm:presLayoutVars>
      </dgm:prSet>
      <dgm:spPr/>
    </dgm:pt>
    <dgm:pt modelId="{32B8941E-2011-4730-9362-39E147B84960}" type="pres">
      <dgm:prSet presAssocID="{01C5E3E4-774D-4FDB-8E2F-9CD5F0E5924D}" presName="sibTrans" presStyleCnt="0"/>
      <dgm:spPr/>
    </dgm:pt>
    <dgm:pt modelId="{72A9D506-134B-4A27-BA18-1CAAE222E75D}" type="pres">
      <dgm:prSet presAssocID="{69FC0145-62D7-47DF-8364-E7ECEEA31245}" presName="node" presStyleLbl="node1" presStyleIdx="5" presStyleCnt="8">
        <dgm:presLayoutVars>
          <dgm:bulletEnabled val="1"/>
        </dgm:presLayoutVars>
      </dgm:prSet>
      <dgm:spPr/>
    </dgm:pt>
    <dgm:pt modelId="{C54BF328-B065-422F-81D5-1958E1FCAAFF}" type="pres">
      <dgm:prSet presAssocID="{99BE68DF-A9BE-4C9B-A6EA-3577E0B20309}" presName="sibTrans" presStyleCnt="0"/>
      <dgm:spPr/>
    </dgm:pt>
    <dgm:pt modelId="{1A657A10-D343-49F1-90E8-3F7FB7F1B1E1}" type="pres">
      <dgm:prSet presAssocID="{6A80D4F8-A6C3-4F2F-81C4-130BDE7C8754}" presName="node" presStyleLbl="node1" presStyleIdx="6" presStyleCnt="8">
        <dgm:presLayoutVars>
          <dgm:bulletEnabled val="1"/>
        </dgm:presLayoutVars>
      </dgm:prSet>
      <dgm:spPr/>
    </dgm:pt>
    <dgm:pt modelId="{DBBE1376-1F35-4FC9-8AA9-9B4DA14949B6}" type="pres">
      <dgm:prSet presAssocID="{4F841AEE-8EB1-4B2E-A5BB-B1A2DCE95624}" presName="sibTrans" presStyleCnt="0"/>
      <dgm:spPr/>
    </dgm:pt>
    <dgm:pt modelId="{14A90F3C-67F8-406F-8DFB-D04B38E2697A}" type="pres">
      <dgm:prSet presAssocID="{2A05CB90-C6C2-4F4D-AE77-3430E0C984B9}" presName="node" presStyleLbl="node1" presStyleIdx="7" presStyleCnt="8">
        <dgm:presLayoutVars>
          <dgm:bulletEnabled val="1"/>
        </dgm:presLayoutVars>
      </dgm:prSet>
      <dgm:spPr/>
    </dgm:pt>
  </dgm:ptLst>
  <dgm:cxnLst>
    <dgm:cxn modelId="{96FD970B-CB24-4019-8C6C-78F6AFB3A8BE}" type="presOf" srcId="{4F0726B8-FBDA-46BB-9BE0-380D4EFDD3F1}" destId="{B9E23581-31DD-4B08-AE0A-6C7CABBD4D09}" srcOrd="0" destOrd="0" presId="urn:microsoft.com/office/officeart/2005/8/layout/default"/>
    <dgm:cxn modelId="{D9348A14-07FC-4979-85C7-3A6A03F65D5B}" srcId="{4F0726B8-FBDA-46BB-9BE0-380D4EFDD3F1}" destId="{97EE564A-28B2-4183-8F3A-0B8E58DA400B}" srcOrd="0" destOrd="0" parTransId="{2A37EE1B-8684-4C06-B5C1-F8D6034DE52B}" sibTransId="{E92EB610-FDC5-4493-B8D4-6BC297D43FC0}"/>
    <dgm:cxn modelId="{4C4CA814-4D76-4632-AF47-66F7AB60DDBF}" type="presOf" srcId="{6A80D4F8-A6C3-4F2F-81C4-130BDE7C8754}" destId="{1A657A10-D343-49F1-90E8-3F7FB7F1B1E1}" srcOrd="0" destOrd="0" presId="urn:microsoft.com/office/officeart/2005/8/layout/default"/>
    <dgm:cxn modelId="{D44E561B-35BB-45BA-BAA8-BA1DB273CCA8}" srcId="{4F0726B8-FBDA-46BB-9BE0-380D4EFDD3F1}" destId="{2A05CB90-C6C2-4F4D-AE77-3430E0C984B9}" srcOrd="7" destOrd="0" parTransId="{C5AA1551-E87A-4060-9F0D-F4BDDD226301}" sibTransId="{2EB79DB2-5472-4130-BA47-FE816A0FF4D5}"/>
    <dgm:cxn modelId="{4669B226-EFA0-48C7-BF11-B6CEB0340934}" srcId="{4F0726B8-FBDA-46BB-9BE0-380D4EFDD3F1}" destId="{38850180-385C-4FA7-8E96-7F73F67C405B}" srcOrd="3" destOrd="0" parTransId="{C7C88877-AED6-4384-95CB-7D1667B7E4DA}" sibTransId="{BE528454-6904-4B7B-AF64-DE8D4A7C1AF8}"/>
    <dgm:cxn modelId="{54870229-8A40-4AB7-B2BC-CF3083B6B97E}" srcId="{4F0726B8-FBDA-46BB-9BE0-380D4EFDD3F1}" destId="{6A80D4F8-A6C3-4F2F-81C4-130BDE7C8754}" srcOrd="6" destOrd="0" parTransId="{53ECEF71-2D14-471B-AB8C-7E4F22C7B163}" sibTransId="{4F841AEE-8EB1-4B2E-A5BB-B1A2DCE95624}"/>
    <dgm:cxn modelId="{1AF9E872-3BAB-48D9-BE0A-8638C45300D2}" type="presOf" srcId="{C92EA1C2-9E00-46C2-ADF1-01D7FFBA2D1C}" destId="{0E5D3C59-4975-4879-96B0-4AD84D7C4B46}" srcOrd="0" destOrd="0" presId="urn:microsoft.com/office/officeart/2005/8/layout/default"/>
    <dgm:cxn modelId="{BC1F2179-B91C-461A-9BBE-4781B01B3266}" srcId="{4F0726B8-FBDA-46BB-9BE0-380D4EFDD3F1}" destId="{1C0A6006-3A6E-421A-8D30-67A81AB632D1}" srcOrd="1" destOrd="0" parTransId="{946CF972-2500-469D-A569-9F1242A76799}" sibTransId="{079686A9-C837-414F-BD4F-D92D29752E7B}"/>
    <dgm:cxn modelId="{32CD5859-956D-46AE-BCE5-D51B4CCB95D0}" srcId="{4F0726B8-FBDA-46BB-9BE0-380D4EFDD3F1}" destId="{881F9673-9CE4-4E80-A9C3-8D9457B471B1}" srcOrd="4" destOrd="0" parTransId="{F3369AEB-CA96-4EE6-88CB-82990FD3BDED}" sibTransId="{01C5E3E4-774D-4FDB-8E2F-9CD5F0E5924D}"/>
    <dgm:cxn modelId="{634A52A5-FDD6-4C4F-A474-BDBB93921035}" srcId="{4F0726B8-FBDA-46BB-9BE0-380D4EFDD3F1}" destId="{C92EA1C2-9E00-46C2-ADF1-01D7FFBA2D1C}" srcOrd="2" destOrd="0" parTransId="{D52505B1-BA37-49BF-811E-E1EE59761690}" sibTransId="{332315C5-EB76-4C96-A395-680C22AC61C2}"/>
    <dgm:cxn modelId="{A40EFAA6-8B5A-4B02-ADB4-F4E4AA5ABC02}" type="presOf" srcId="{881F9673-9CE4-4E80-A9C3-8D9457B471B1}" destId="{DE07E825-43CB-46DA-85D4-FB3A026DEE47}" srcOrd="0" destOrd="0" presId="urn:microsoft.com/office/officeart/2005/8/layout/default"/>
    <dgm:cxn modelId="{40DC26A7-ABBB-44BC-B8B4-99F584B40399}" type="presOf" srcId="{1C0A6006-3A6E-421A-8D30-67A81AB632D1}" destId="{D07EFEA5-6068-4F8E-B9C5-5DE91B551A12}" srcOrd="0" destOrd="0" presId="urn:microsoft.com/office/officeart/2005/8/layout/default"/>
    <dgm:cxn modelId="{F07346B0-5A10-4670-8EA2-19DE19D8FDF9}" srcId="{4F0726B8-FBDA-46BB-9BE0-380D4EFDD3F1}" destId="{69FC0145-62D7-47DF-8364-E7ECEEA31245}" srcOrd="5" destOrd="0" parTransId="{8E66167D-27C5-4779-A36D-68508E26C2F9}" sibTransId="{99BE68DF-A9BE-4C9B-A6EA-3577E0B20309}"/>
    <dgm:cxn modelId="{1C1C80C2-D908-41BA-AFC1-7030525D9DC0}" type="presOf" srcId="{97EE564A-28B2-4183-8F3A-0B8E58DA400B}" destId="{FD64081B-86D5-4331-A99C-8380E370E598}" srcOrd="0" destOrd="0" presId="urn:microsoft.com/office/officeart/2005/8/layout/default"/>
    <dgm:cxn modelId="{BDA736E3-7965-4179-A6A5-BA710082311B}" type="presOf" srcId="{69FC0145-62D7-47DF-8364-E7ECEEA31245}" destId="{72A9D506-134B-4A27-BA18-1CAAE222E75D}" srcOrd="0" destOrd="0" presId="urn:microsoft.com/office/officeart/2005/8/layout/default"/>
    <dgm:cxn modelId="{023076F3-85D1-4191-B968-EE3066890CB2}" type="presOf" srcId="{2A05CB90-C6C2-4F4D-AE77-3430E0C984B9}" destId="{14A90F3C-67F8-406F-8DFB-D04B38E2697A}" srcOrd="0" destOrd="0" presId="urn:microsoft.com/office/officeart/2005/8/layout/default"/>
    <dgm:cxn modelId="{78F574F9-6357-4B91-B83A-F9D7924DA324}" type="presOf" srcId="{38850180-385C-4FA7-8E96-7F73F67C405B}" destId="{F2FC5F8F-12B4-4C9D-BD41-D3CA004C821C}" srcOrd="0" destOrd="0" presId="urn:microsoft.com/office/officeart/2005/8/layout/default"/>
    <dgm:cxn modelId="{245D1FB5-D043-4AE1-A7AF-ABAA8C85E3F3}" type="presParOf" srcId="{B9E23581-31DD-4B08-AE0A-6C7CABBD4D09}" destId="{FD64081B-86D5-4331-A99C-8380E370E598}" srcOrd="0" destOrd="0" presId="urn:microsoft.com/office/officeart/2005/8/layout/default"/>
    <dgm:cxn modelId="{5BDF140F-C1F1-44EA-9D6F-841C1C099862}" type="presParOf" srcId="{B9E23581-31DD-4B08-AE0A-6C7CABBD4D09}" destId="{3F7F27CA-3022-4FBA-896C-777747551D25}" srcOrd="1" destOrd="0" presId="urn:microsoft.com/office/officeart/2005/8/layout/default"/>
    <dgm:cxn modelId="{3B35BB32-2118-49CF-AB5D-749A1240F076}" type="presParOf" srcId="{B9E23581-31DD-4B08-AE0A-6C7CABBD4D09}" destId="{D07EFEA5-6068-4F8E-B9C5-5DE91B551A12}" srcOrd="2" destOrd="0" presId="urn:microsoft.com/office/officeart/2005/8/layout/default"/>
    <dgm:cxn modelId="{5E855AE3-1CAA-448E-8D7B-6EDD30B58833}" type="presParOf" srcId="{B9E23581-31DD-4B08-AE0A-6C7CABBD4D09}" destId="{85E90D98-84FF-49A3-B098-F8E4994E92B9}" srcOrd="3" destOrd="0" presId="urn:microsoft.com/office/officeart/2005/8/layout/default"/>
    <dgm:cxn modelId="{674AFCEC-A4FB-46D9-8E49-FD9001CA7421}" type="presParOf" srcId="{B9E23581-31DD-4B08-AE0A-6C7CABBD4D09}" destId="{0E5D3C59-4975-4879-96B0-4AD84D7C4B46}" srcOrd="4" destOrd="0" presId="urn:microsoft.com/office/officeart/2005/8/layout/default"/>
    <dgm:cxn modelId="{49247A5E-5548-40A0-B9FD-674B1875D5F3}" type="presParOf" srcId="{B9E23581-31DD-4B08-AE0A-6C7CABBD4D09}" destId="{7A888A16-CF13-4640-A3B4-02EDF684242B}" srcOrd="5" destOrd="0" presId="urn:microsoft.com/office/officeart/2005/8/layout/default"/>
    <dgm:cxn modelId="{7C529AEB-B835-4729-AF32-EA5094BE3746}" type="presParOf" srcId="{B9E23581-31DD-4B08-AE0A-6C7CABBD4D09}" destId="{F2FC5F8F-12B4-4C9D-BD41-D3CA004C821C}" srcOrd="6" destOrd="0" presId="urn:microsoft.com/office/officeart/2005/8/layout/default"/>
    <dgm:cxn modelId="{AA26DC3A-2C3A-4FE3-B6C2-428DE8CEA41E}" type="presParOf" srcId="{B9E23581-31DD-4B08-AE0A-6C7CABBD4D09}" destId="{353D49DF-CE0B-4571-9CA0-4408BD9040D8}" srcOrd="7" destOrd="0" presId="urn:microsoft.com/office/officeart/2005/8/layout/default"/>
    <dgm:cxn modelId="{BACF2BC0-3368-4A80-B1C7-182F4A6597CE}" type="presParOf" srcId="{B9E23581-31DD-4B08-AE0A-6C7CABBD4D09}" destId="{DE07E825-43CB-46DA-85D4-FB3A026DEE47}" srcOrd="8" destOrd="0" presId="urn:microsoft.com/office/officeart/2005/8/layout/default"/>
    <dgm:cxn modelId="{F5D348E6-246E-4497-AEBA-76CD7037FF8D}" type="presParOf" srcId="{B9E23581-31DD-4B08-AE0A-6C7CABBD4D09}" destId="{32B8941E-2011-4730-9362-39E147B84960}" srcOrd="9" destOrd="0" presId="urn:microsoft.com/office/officeart/2005/8/layout/default"/>
    <dgm:cxn modelId="{1A2A1878-44E9-4A2D-87D6-D8F5B37B83DE}" type="presParOf" srcId="{B9E23581-31DD-4B08-AE0A-6C7CABBD4D09}" destId="{72A9D506-134B-4A27-BA18-1CAAE222E75D}" srcOrd="10" destOrd="0" presId="urn:microsoft.com/office/officeart/2005/8/layout/default"/>
    <dgm:cxn modelId="{11D3C991-46D6-4855-BAE6-44C42000B33D}" type="presParOf" srcId="{B9E23581-31DD-4B08-AE0A-6C7CABBD4D09}" destId="{C54BF328-B065-422F-81D5-1958E1FCAAFF}" srcOrd="11" destOrd="0" presId="urn:microsoft.com/office/officeart/2005/8/layout/default"/>
    <dgm:cxn modelId="{24511ADC-8D8B-4162-B99A-ABCEB0B347A5}" type="presParOf" srcId="{B9E23581-31DD-4B08-AE0A-6C7CABBD4D09}" destId="{1A657A10-D343-49F1-90E8-3F7FB7F1B1E1}" srcOrd="12" destOrd="0" presId="urn:microsoft.com/office/officeart/2005/8/layout/default"/>
    <dgm:cxn modelId="{7FC14D6A-6C60-4151-A249-88C49C71E3B2}" type="presParOf" srcId="{B9E23581-31DD-4B08-AE0A-6C7CABBD4D09}" destId="{DBBE1376-1F35-4FC9-8AA9-9B4DA14949B6}" srcOrd="13" destOrd="0" presId="urn:microsoft.com/office/officeart/2005/8/layout/default"/>
    <dgm:cxn modelId="{3FBA0C41-40AA-41A5-AD3F-F22FB43FF1BA}" type="presParOf" srcId="{B9E23581-31DD-4B08-AE0A-6C7CABBD4D09}" destId="{14A90F3C-67F8-406F-8DFB-D04B38E2697A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4081B-86D5-4331-A99C-8380E370E598}">
      <dsp:nvSpPr>
        <dsp:cNvPr id="0" name=""/>
        <dsp:cNvSpPr/>
      </dsp:nvSpPr>
      <dsp:spPr>
        <a:xfrm>
          <a:off x="0" y="179540"/>
          <a:ext cx="1936501" cy="116190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600" b="1" kern="1200">
              <a:effectLst/>
              <a:latin typeface="Cambria" panose="02040503050406030204" pitchFamily="18" charset="0"/>
              <a:ea typeface="Cambria" panose="02040503050406030204" pitchFamily="18" charset="0"/>
            </a:rPr>
            <a:t>Bioremediation</a:t>
          </a:r>
          <a:endParaRPr lang="en-US" sz="1600" b="1" kern="1200">
            <a:effectLst/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179540"/>
        <a:ext cx="1936501" cy="1161900"/>
      </dsp:txXfrm>
    </dsp:sp>
    <dsp:sp modelId="{D07EFEA5-6068-4F8E-B9C5-5DE91B551A12}">
      <dsp:nvSpPr>
        <dsp:cNvPr id="0" name=""/>
        <dsp:cNvSpPr/>
      </dsp:nvSpPr>
      <dsp:spPr>
        <a:xfrm>
          <a:off x="2130151" y="179540"/>
          <a:ext cx="1936501" cy="116190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5714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600" b="1" kern="1200">
              <a:effectLst/>
              <a:latin typeface="Cambria" panose="02040503050406030204" pitchFamily="18" charset="0"/>
              <a:ea typeface="Cambria" panose="02040503050406030204" pitchFamily="18" charset="0"/>
            </a:rPr>
            <a:t>Bio-based and green materials</a:t>
          </a:r>
          <a:endParaRPr lang="en-US" sz="1600" b="1" kern="1200">
            <a:effectLst/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130151" y="179540"/>
        <a:ext cx="1936501" cy="1161900"/>
      </dsp:txXfrm>
    </dsp:sp>
    <dsp:sp modelId="{0E5D3C59-4975-4879-96B0-4AD84D7C4B46}">
      <dsp:nvSpPr>
        <dsp:cNvPr id="0" name=""/>
        <dsp:cNvSpPr/>
      </dsp:nvSpPr>
      <dsp:spPr>
        <a:xfrm>
          <a:off x="4260303" y="179540"/>
          <a:ext cx="1936501" cy="116190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1429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600" b="1" kern="1200" dirty="0">
              <a:effectLst/>
              <a:latin typeface="Cambria" panose="02040503050406030204" pitchFamily="18" charset="0"/>
              <a:ea typeface="Cambria" panose="02040503050406030204" pitchFamily="18" charset="0"/>
            </a:rPr>
            <a:t>Environmental friendly and green manufacturing technologies</a:t>
          </a:r>
          <a:endParaRPr lang="en-US" sz="1600" b="1" kern="1200" dirty="0">
            <a:effectLst/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260303" y="179540"/>
        <a:ext cx="1936501" cy="1161900"/>
      </dsp:txXfrm>
    </dsp:sp>
    <dsp:sp modelId="{F2FC5F8F-12B4-4C9D-BD41-D3CA004C821C}">
      <dsp:nvSpPr>
        <dsp:cNvPr id="0" name=""/>
        <dsp:cNvSpPr/>
      </dsp:nvSpPr>
      <dsp:spPr>
        <a:xfrm>
          <a:off x="0" y="1535092"/>
          <a:ext cx="1936501" cy="116190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7143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600" b="1" kern="1200">
              <a:effectLst/>
              <a:latin typeface="Cambria" panose="02040503050406030204" pitchFamily="18" charset="0"/>
              <a:ea typeface="Cambria" panose="02040503050406030204" pitchFamily="18" charset="0"/>
            </a:rPr>
            <a:t>Zero-emission technology</a:t>
          </a:r>
          <a:endParaRPr lang="en-US" sz="1600" b="1" kern="1200">
            <a:effectLst/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1535092"/>
        <a:ext cx="1936501" cy="1161900"/>
      </dsp:txXfrm>
    </dsp:sp>
    <dsp:sp modelId="{DE07E825-43CB-46DA-85D4-FB3A026DEE47}">
      <dsp:nvSpPr>
        <dsp:cNvPr id="0" name=""/>
        <dsp:cNvSpPr/>
      </dsp:nvSpPr>
      <dsp:spPr>
        <a:xfrm>
          <a:off x="2130151" y="1535092"/>
          <a:ext cx="1936501" cy="116190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2857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600" b="1" kern="1200">
              <a:effectLst/>
              <a:latin typeface="Cambria" panose="02040503050406030204" pitchFamily="18" charset="0"/>
              <a:ea typeface="Cambria" panose="02040503050406030204" pitchFamily="18" charset="0"/>
            </a:rPr>
            <a:t>Cascade utilization of bio-based resources</a:t>
          </a:r>
          <a:endParaRPr lang="en-US" sz="1600" b="1" kern="1200">
            <a:effectLst/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130151" y="1535092"/>
        <a:ext cx="1936501" cy="1161900"/>
      </dsp:txXfrm>
    </dsp:sp>
    <dsp:sp modelId="{72A9D506-134B-4A27-BA18-1CAAE222E75D}">
      <dsp:nvSpPr>
        <dsp:cNvPr id="0" name=""/>
        <dsp:cNvSpPr/>
      </dsp:nvSpPr>
      <dsp:spPr>
        <a:xfrm>
          <a:off x="4260303" y="1535092"/>
          <a:ext cx="1936501" cy="116190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8571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600" b="1" kern="1200">
              <a:effectLst/>
              <a:latin typeface="Cambria" panose="02040503050406030204" pitchFamily="18" charset="0"/>
              <a:ea typeface="Cambria" panose="02040503050406030204" pitchFamily="18" charset="0"/>
            </a:rPr>
            <a:t>Biomonitoring</a:t>
          </a:r>
          <a:endParaRPr lang="en-US" sz="1600" b="1" kern="1200">
            <a:effectLst/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260303" y="1535092"/>
        <a:ext cx="1936501" cy="1161900"/>
      </dsp:txXfrm>
    </dsp:sp>
    <dsp:sp modelId="{1A657A10-D343-49F1-90E8-3F7FB7F1B1E1}">
      <dsp:nvSpPr>
        <dsp:cNvPr id="0" name=""/>
        <dsp:cNvSpPr/>
      </dsp:nvSpPr>
      <dsp:spPr>
        <a:xfrm>
          <a:off x="1065075" y="2890643"/>
          <a:ext cx="1936501" cy="116190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34286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600" b="1" kern="1200">
              <a:effectLst/>
              <a:latin typeface="Cambria" panose="02040503050406030204" pitchFamily="18" charset="0"/>
              <a:ea typeface="Cambria" panose="02040503050406030204" pitchFamily="18" charset="0"/>
            </a:rPr>
            <a:t>Pollution prevention through biological methods</a:t>
          </a:r>
          <a:endParaRPr lang="en-US" sz="1600" b="1" kern="1200">
            <a:effectLst/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065075" y="2890643"/>
        <a:ext cx="1936501" cy="1161900"/>
      </dsp:txXfrm>
    </dsp:sp>
    <dsp:sp modelId="{14A90F3C-67F8-406F-8DFB-D04B38E2697A}">
      <dsp:nvSpPr>
        <dsp:cNvPr id="0" name=""/>
        <dsp:cNvSpPr/>
      </dsp:nvSpPr>
      <dsp:spPr>
        <a:xfrm>
          <a:off x="3195227" y="2890643"/>
          <a:ext cx="1936501" cy="116190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600" b="1" kern="1200">
              <a:effectLst/>
              <a:latin typeface="Cambria" panose="02040503050406030204" pitchFamily="18" charset="0"/>
              <a:ea typeface="Cambria" panose="02040503050406030204" pitchFamily="18" charset="0"/>
            </a:rPr>
            <a:t>Waste management and treatment</a:t>
          </a:r>
          <a:endParaRPr lang="en-US" sz="1600" b="1" kern="1200">
            <a:effectLst/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195227" y="2890643"/>
        <a:ext cx="1936501" cy="1161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B2B81-82C2-418C-9045-B51BD1720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482BBA-0009-4ECA-B6FD-80EC2B22E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74423-190D-446A-802F-D447906A7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9DD4-18F6-4820-B5AA-597C06CC1578}" type="datetimeFigureOut">
              <a:rPr lang="en-MY" smtClean="0"/>
              <a:t>9/8/2021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921C4-00E6-4259-AAA9-4E85FBED9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C9076-FC99-433B-8D42-DEE75270A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0E90-81E5-4717-875B-39FE347BD43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75050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7CD99-5E9F-41CE-A096-9900E8064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88B470-7251-4160-B620-F1996DEE8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32CD5-C361-4DEF-9B0F-4EB8936AF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9DD4-18F6-4820-B5AA-597C06CC1578}" type="datetimeFigureOut">
              <a:rPr lang="en-MY" smtClean="0"/>
              <a:t>9/8/2021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E12D5-25F5-4DF0-B806-4D6BDB11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E2437-531E-4318-A1C0-7571E66E8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0E90-81E5-4717-875B-39FE347BD43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9320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95B0BE-FD69-4DB5-974A-F9CE5F26E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E0691-770B-4F3A-9E78-293385278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FBA98-E29D-4FFE-9DA4-62F20AD42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9DD4-18F6-4820-B5AA-597C06CC1578}" type="datetimeFigureOut">
              <a:rPr lang="en-MY" smtClean="0"/>
              <a:t>9/8/2021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F87CB-CB78-4320-9F26-C5460F7C7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01526-E809-40EB-9E13-B827899C9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0E90-81E5-4717-875B-39FE347BD43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2494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15DAE-8963-43C3-812B-FE917FF2F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D8AE1-7A7C-4574-A18A-EB8D8BC83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63F3E-7892-4B71-809D-5F6AEC414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9DD4-18F6-4820-B5AA-597C06CC1578}" type="datetimeFigureOut">
              <a:rPr lang="en-MY" smtClean="0"/>
              <a:t>9/8/2021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044FE-A3FD-4A9E-B702-FB7CD59A6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26324-4A89-4585-A39F-2DDF764C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0E90-81E5-4717-875B-39FE347BD43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89898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8638D-0A12-4F43-BF6C-A949C911F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EE539-1CCB-4B06-A502-0F06C1EFF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D27A6-F4A3-47F8-90A2-685926018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9DD4-18F6-4820-B5AA-597C06CC1578}" type="datetimeFigureOut">
              <a:rPr lang="en-MY" smtClean="0"/>
              <a:t>9/8/2021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AE776-C5A2-4FCC-817C-CDA5AC3F4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F0FE2-3B6B-4C2C-9022-730A20954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0E90-81E5-4717-875B-39FE347BD43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90645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8E689-1EF9-4698-9DD2-EDE46387D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3D924-211E-45B0-B358-92BE5B77A9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F665E0-0260-4666-AFD5-1BD16CD9B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74E688-F4A4-423E-9AB6-569F674D7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9DD4-18F6-4820-B5AA-597C06CC1578}" type="datetimeFigureOut">
              <a:rPr lang="en-MY" smtClean="0"/>
              <a:t>9/8/2021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BF8784-6B79-4DCE-968F-3CB19100D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BB2B3-6241-4614-8E67-E7F5DA1B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0E90-81E5-4717-875B-39FE347BD43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4224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FC5EF-376C-44BE-BB1F-5069D7C46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B5C7F-2CED-4FBB-9693-C48C46A5C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CD59F-ADC6-4A71-ABEE-FDC13E3B3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B4A9A-DB9D-4560-B698-41E51AA9C8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238C0-F001-4D9D-B766-1DDA051C8D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390ADC-8C2C-42CE-8E86-9DEC18614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9DD4-18F6-4820-B5AA-597C06CC1578}" type="datetimeFigureOut">
              <a:rPr lang="en-MY" smtClean="0"/>
              <a:t>9/8/2021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9ECB33-8CA5-4236-9E2A-5A3B284C4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632403-E0CE-454E-872B-EB26DC73A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0E90-81E5-4717-875B-39FE347BD43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1948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27866-BC07-4424-B810-D509F8647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11FF99-651D-4783-9DA9-EA8C422AA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9DD4-18F6-4820-B5AA-597C06CC1578}" type="datetimeFigureOut">
              <a:rPr lang="en-MY" smtClean="0"/>
              <a:t>9/8/2021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A620DD-CE9A-4270-A00B-1BA05A11E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B3816F-4CE6-4A35-ABF2-AA7EAB558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0E90-81E5-4717-875B-39FE347BD43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29644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7D16D6-F890-4883-BDA9-3DE2CF83B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9DD4-18F6-4820-B5AA-597C06CC1578}" type="datetimeFigureOut">
              <a:rPr lang="en-MY" smtClean="0"/>
              <a:t>9/8/2021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A426D2-5384-4AFC-988E-AD82E0B2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30FE5-1777-473D-BFAC-40A76891F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0E90-81E5-4717-875B-39FE347BD43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725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C5558-761F-4318-8018-10DC2C103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D3A87-7A72-402F-842E-15BCFCA0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72A7E-2F82-4E4D-8916-A825946CC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E04D8-F2F1-49E7-B71B-501AB0006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9DD4-18F6-4820-B5AA-597C06CC1578}" type="datetimeFigureOut">
              <a:rPr lang="en-MY" smtClean="0"/>
              <a:t>9/8/2021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9F374-05DC-49F3-9464-E5F9588CB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AE750-8AEB-478E-B228-3E0FA2583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0E90-81E5-4717-875B-39FE347BD43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09554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AEADB-6271-42B1-BA64-D7C0E0728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4E7094-CACE-496A-A3B3-C59425CD66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C1AEC-1404-4DE5-BCB9-D75DC8483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A34AC-7162-409A-B757-E9BB18B8C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9DD4-18F6-4820-B5AA-597C06CC1578}" type="datetimeFigureOut">
              <a:rPr lang="en-MY" smtClean="0"/>
              <a:t>9/8/2021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82603C-5C99-4B1D-9312-946C3189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D936D-332C-49A2-A1D1-660D64125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0E90-81E5-4717-875B-39FE347BD43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9118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78391D-91E0-4520-AFE6-50041D1D4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21A2C-4FAB-4FEC-BCA1-A376B0D2C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B7B67-A8ED-4629-8795-6FA3002954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09DD4-18F6-4820-B5AA-597C06CC1578}" type="datetimeFigureOut">
              <a:rPr lang="en-MY" smtClean="0"/>
              <a:t>9/8/2021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8768E-86FA-4C74-8639-77CEA45A0C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60239-1D62-44C5-8298-751853621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C0E90-81E5-4717-875B-39FE347BD43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1785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masao@vos.nagaokaut.ac.j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idayah@upm.edu.my" TargetMode="External"/><Relationship Id="rId5" Type="http://schemas.openxmlformats.org/officeDocument/2006/relationships/hyperlink" Target="mailto:alihas@upm.edu.my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7" name="Rectangle 163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wing plant">
            <a:extLst>
              <a:ext uri="{FF2B5EF4-FFF2-40B4-BE49-F238E27FC236}">
                <a16:creationId xmlns:a16="http://schemas.microsoft.com/office/drawing/2014/main" id="{D422893B-0B42-45DD-8DEE-6353F2E350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5896" r="5897" b="1"/>
          <a:stretch/>
        </p:blipFill>
        <p:spPr>
          <a:xfrm>
            <a:off x="3132160" y="1021"/>
            <a:ext cx="9059839" cy="6855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FC4F50-B8B8-4956-B29D-AC3685570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3275" y="154113"/>
            <a:ext cx="6676663" cy="1994234"/>
          </a:xfrm>
        </p:spPr>
        <p:txBody>
          <a:bodyPr anchor="b">
            <a:normAutofit/>
          </a:bodyPr>
          <a:lstStyle/>
          <a:p>
            <a:pPr algn="r"/>
            <a:r>
              <a:rPr lang="en-MY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ENVIRONMENTAL BIOTECHNOLOGY DIVISION (AFOB-EB)</a:t>
            </a:r>
          </a:p>
        </p:txBody>
      </p:sp>
      <p:sp>
        <p:nvSpPr>
          <p:cNvPr id="1058" name="Freeform: Shape 165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6" descr="afob">
            <a:extLst>
              <a:ext uri="{FF2B5EF4-FFF2-40B4-BE49-F238E27FC236}">
                <a16:creationId xmlns:a16="http://schemas.microsoft.com/office/drawing/2014/main" id="{A93D2CA1-5492-4C1E-9CE7-EC7815EC7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2845" y="1026567"/>
            <a:ext cx="6349861" cy="474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491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24">
            <a:extLst>
              <a:ext uri="{FF2B5EF4-FFF2-40B4-BE49-F238E27FC236}">
                <a16:creationId xmlns:a16="http://schemas.microsoft.com/office/drawing/2014/main" id="{334722DD-4D32-405E-9222-3F294B3996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09" r="619" b="-1"/>
          <a:stretch/>
        </p:blipFill>
        <p:spPr>
          <a:xfrm>
            <a:off x="3522468" y="-30812"/>
            <a:ext cx="8669532" cy="6857990"/>
          </a:xfrm>
          <a:prstGeom prst="rect">
            <a:avLst/>
          </a:prstGeom>
        </p:spPr>
      </p:pic>
      <p:sp>
        <p:nvSpPr>
          <p:cNvPr id="37" name="Rectangle 3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6D93C7-8F48-414C-B312-FE73C7A43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56" y="1574513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AFOB-EB MISSION</a:t>
            </a:r>
            <a:b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16B41A-0B3B-4A07-A132-1EE06AF33E96}"/>
              </a:ext>
            </a:extLst>
          </p:cNvPr>
          <p:cNvSpPr/>
          <p:nvPr/>
        </p:nvSpPr>
        <p:spPr>
          <a:xfrm>
            <a:off x="371094" y="2718054"/>
            <a:ext cx="5998884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AFOB Environmental Biotechnology Division (AFOB-EB) aims to establish an active collaboration and networking for scientists, researchers and industrial practitioners who are working in the fields of bioremediation, biomass conversion technology, biorefinery, low carbon, zero-emission and environmental-friendly technology.</a:t>
            </a:r>
          </a:p>
        </p:txBody>
      </p:sp>
    </p:spTree>
    <p:extLst>
      <p:ext uri="{BB962C8B-B14F-4D97-AF65-F5344CB8AC3E}">
        <p14:creationId xmlns:p14="http://schemas.microsoft.com/office/powerpoint/2010/main" val="3607575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4C601-7D64-40D7-8A71-183781A16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66" y="495101"/>
            <a:ext cx="5609220" cy="1325563"/>
          </a:xfrm>
        </p:spPr>
        <p:txBody>
          <a:bodyPr>
            <a:normAutofit fontScale="90000"/>
          </a:bodyPr>
          <a:lstStyle/>
          <a:p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AFOB-EB RESEARCH INTERESTS</a:t>
            </a:r>
            <a:b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MY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2" name="Content Placeholder 2">
            <a:extLst>
              <a:ext uri="{FF2B5EF4-FFF2-40B4-BE49-F238E27FC236}">
                <a16:creationId xmlns:a16="http://schemas.microsoft.com/office/drawing/2014/main" id="{C3778F34-3A56-435F-825C-82E470C2BD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746986"/>
              </p:ext>
            </p:extLst>
          </p:nvPr>
        </p:nvGraphicFramePr>
        <p:xfrm>
          <a:off x="245835" y="1567817"/>
          <a:ext cx="6196805" cy="4232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B78C4C-A848-4D2A-9A5C-980A59B00B5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073" r="25693" b="2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0F5FE1-503E-42C6-B3AA-FAEAB317575A}"/>
              </a:ext>
            </a:extLst>
          </p:cNvPr>
          <p:cNvCxnSpPr>
            <a:cxnSpLocks/>
          </p:cNvCxnSpPr>
          <p:nvPr/>
        </p:nvCxnSpPr>
        <p:spPr>
          <a:xfrm>
            <a:off x="568960" y="1351280"/>
            <a:ext cx="5415280" cy="0"/>
          </a:xfrm>
          <a:prstGeom prst="line">
            <a:avLst/>
          </a:prstGeom>
          <a:ln w="34925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152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DF4F0A-8105-4150-8BD5-3A5078953FB0}"/>
              </a:ext>
            </a:extLst>
          </p:cNvPr>
          <p:cNvSpPr/>
          <p:nvPr/>
        </p:nvSpPr>
        <p:spPr>
          <a:xfrm>
            <a:off x="243840" y="85860"/>
            <a:ext cx="11694143" cy="1364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1EE3B7-143D-437D-AA55-E0994D843548}"/>
              </a:ext>
            </a:extLst>
          </p:cNvPr>
          <p:cNvSpPr/>
          <p:nvPr/>
        </p:nvSpPr>
        <p:spPr>
          <a:xfrm>
            <a:off x="1840266" y="3914430"/>
            <a:ext cx="2899608" cy="1289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ko-KR" sz="1600" b="1" dirty="0">
                <a:latin typeface="Cambria" panose="02040503050406030204" pitchFamily="18" charset="0"/>
                <a:ea typeface="Cambria" panose="02040503050406030204" pitchFamily="18" charset="0"/>
              </a:rPr>
              <a:t>Masao Fukuda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Nagaoka University of Technology, 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JAPAN</a:t>
            </a:r>
          </a:p>
          <a:p>
            <a:pPr>
              <a:lnSpc>
                <a:spcPct val="90000"/>
              </a:lnSpc>
            </a:pPr>
            <a:r>
              <a:rPr lang="en-US" altLang="ko-KR" sz="1600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masao@vos.nagaokaut.ac.jp</a:t>
            </a:r>
            <a:endParaRPr lang="en-US" altLang="ko-KR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90000"/>
              </a:lnSpc>
            </a:pPr>
            <a:endParaRPr lang="en-US" altLang="ko-KR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Masao FUKUDA | Ph.D | Chubu University, Kasugai | Department of Biological  Chemistry">
            <a:extLst>
              <a:ext uri="{FF2B5EF4-FFF2-40B4-BE49-F238E27FC236}">
                <a16:creationId xmlns:a16="http://schemas.microsoft.com/office/drawing/2014/main" id="{6FF4A999-3B37-46A0-ACD4-2356479BAE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9" r="8227" b="1"/>
          <a:stretch/>
        </p:blipFill>
        <p:spPr bwMode="auto">
          <a:xfrm>
            <a:off x="412714" y="3367195"/>
            <a:ext cx="1409559" cy="171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393FA0-FDFE-45C6-8BBC-ACB3A34FE1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5" b="2081"/>
          <a:stretch/>
        </p:blipFill>
        <p:spPr>
          <a:xfrm>
            <a:off x="412714" y="1519076"/>
            <a:ext cx="1417391" cy="17235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D9DF-CC6C-4721-9DE1-2F20BC64F933}"/>
              </a:ext>
            </a:extLst>
          </p:cNvPr>
          <p:cNvSpPr/>
          <p:nvPr/>
        </p:nvSpPr>
        <p:spPr>
          <a:xfrm>
            <a:off x="4776360" y="1817278"/>
            <a:ext cx="725469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600"/>
              </a:spcAft>
            </a:pPr>
            <a:r>
              <a:rPr lang="en-MY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Ginro</a:t>
            </a:r>
            <a:r>
              <a:rPr lang="en-MY" sz="1600" b="1" dirty="0">
                <a:latin typeface="Cambria" panose="02040503050406030204" pitchFamily="18" charset="0"/>
                <a:ea typeface="Cambria" panose="02040503050406030204" pitchFamily="18" charset="0"/>
              </a:rPr>
              <a:t> Endo, 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Tohoku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Gakuin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University, JAPAN</a:t>
            </a:r>
          </a:p>
          <a:p>
            <a:pPr fontAlgn="base">
              <a:spcAft>
                <a:spcPts val="600"/>
              </a:spcAft>
            </a:pPr>
            <a:r>
              <a:rPr lang="en-MY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Nyam-Osor</a:t>
            </a:r>
            <a:r>
              <a:rPr lang="en-MY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Batkhuu</a:t>
            </a:r>
            <a:r>
              <a:rPr lang="en-MY" sz="16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National University of Mongolia, MONGOLIA</a:t>
            </a:r>
          </a:p>
          <a:p>
            <a:pPr fontAlgn="base">
              <a:spcAft>
                <a:spcPts val="600"/>
              </a:spcAft>
            </a:pPr>
            <a:r>
              <a:rPr lang="en-MY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Alissara</a:t>
            </a:r>
            <a:r>
              <a:rPr lang="en-MY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Reungsang</a:t>
            </a:r>
            <a:r>
              <a:rPr lang="en-MY" sz="16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Khon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Kaen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University, THAILAND</a:t>
            </a:r>
          </a:p>
          <a:p>
            <a:pPr fontAlgn="base">
              <a:spcAft>
                <a:spcPts val="600"/>
              </a:spcAft>
            </a:pPr>
            <a:r>
              <a:rPr lang="en-MY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Sureewan</a:t>
            </a:r>
            <a:r>
              <a:rPr lang="en-MY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MY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Sittijunda</a:t>
            </a:r>
            <a:r>
              <a:rPr lang="en-MY" sz="16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Mahidol University, THAILAND</a:t>
            </a:r>
          </a:p>
          <a:p>
            <a:pPr fontAlgn="base">
              <a:spcAft>
                <a:spcPts val="600"/>
              </a:spcAft>
            </a:pPr>
            <a:r>
              <a:rPr lang="en-MY" sz="1600" b="1" dirty="0">
                <a:latin typeface="Cambria" panose="02040503050406030204" pitchFamily="18" charset="0"/>
                <a:ea typeface="Cambria" panose="02040503050406030204" pitchFamily="18" charset="0"/>
              </a:rPr>
              <a:t>Jong Moon Park, 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POSTECH, SOUTH KOREA</a:t>
            </a:r>
          </a:p>
          <a:p>
            <a:pPr fontAlgn="base">
              <a:spcAft>
                <a:spcPts val="600"/>
              </a:spcAft>
            </a:pPr>
            <a:r>
              <a:rPr lang="en-MY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Analiza</a:t>
            </a:r>
            <a:r>
              <a:rPr lang="en-MY" sz="1600" b="1" dirty="0">
                <a:latin typeface="Cambria" panose="02040503050406030204" pitchFamily="18" charset="0"/>
                <a:ea typeface="Cambria" panose="02040503050406030204" pitchFamily="18" charset="0"/>
              </a:rPr>
              <a:t> P. </a:t>
            </a:r>
            <a:r>
              <a:rPr lang="en-MY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Rollon</a:t>
            </a:r>
            <a:r>
              <a:rPr lang="en-MY" sz="16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University of the Philippines Diliman, PHILIPPINES</a:t>
            </a:r>
          </a:p>
          <a:p>
            <a:pPr fontAlgn="base">
              <a:spcAft>
                <a:spcPts val="600"/>
              </a:spcAft>
            </a:pPr>
            <a:r>
              <a:rPr lang="en-MY" sz="1600" b="1" dirty="0">
                <a:latin typeface="Cambria" panose="02040503050406030204" pitchFamily="18" charset="0"/>
                <a:ea typeface="Cambria" panose="02040503050406030204" pitchFamily="18" charset="0"/>
              </a:rPr>
              <a:t>Arun Goyal, 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IIT Guwahati, INDIA</a:t>
            </a:r>
          </a:p>
          <a:p>
            <a:pPr fontAlgn="base">
              <a:spcAft>
                <a:spcPts val="600"/>
              </a:spcAft>
            </a:pPr>
            <a:r>
              <a:rPr lang="en-MY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Chien</a:t>
            </a:r>
            <a:r>
              <a:rPr lang="en-MY" sz="1600" b="1" dirty="0">
                <a:latin typeface="Cambria" panose="02040503050406030204" pitchFamily="18" charset="0"/>
                <a:ea typeface="Cambria" panose="02040503050406030204" pitchFamily="18" charset="0"/>
              </a:rPr>
              <a:t>-Yen Chen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, National Chung Cheng University, TAIWAN</a:t>
            </a:r>
          </a:p>
          <a:p>
            <a:pPr fontAlgn="base">
              <a:spcAft>
                <a:spcPts val="600"/>
              </a:spcAft>
            </a:pPr>
            <a:r>
              <a:rPr lang="en-MY" sz="1600" b="1" dirty="0">
                <a:latin typeface="Cambria" panose="02040503050406030204" pitchFamily="18" charset="0"/>
                <a:ea typeface="Cambria" panose="02040503050406030204" pitchFamily="18" charset="0"/>
              </a:rPr>
              <a:t>Shen-Long Tsai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, National Taiwan University of Science and Technology, TAIWAN</a:t>
            </a:r>
          </a:p>
          <a:p>
            <a:pPr fontAlgn="base">
              <a:spcAft>
                <a:spcPts val="600"/>
              </a:spcAft>
            </a:pPr>
            <a:r>
              <a:rPr lang="en-MY" sz="1600" b="1" dirty="0">
                <a:latin typeface="Cambria" panose="02040503050406030204" pitchFamily="18" charset="0"/>
                <a:ea typeface="Cambria" panose="02040503050406030204" pitchFamily="18" charset="0"/>
              </a:rPr>
              <a:t>To Kim Anh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, Hanoi University of Science and Technology, VIETNAM</a:t>
            </a:r>
          </a:p>
          <a:p>
            <a:pPr fontAlgn="base">
              <a:spcAft>
                <a:spcPts val="600"/>
              </a:spcAft>
            </a:pPr>
            <a:r>
              <a:rPr lang="en-MY" sz="1600" b="1" dirty="0">
                <a:latin typeface="Cambria" panose="02040503050406030204" pitchFamily="18" charset="0"/>
                <a:ea typeface="Cambria" panose="02040503050406030204" pitchFamily="18" charset="0"/>
              </a:rPr>
              <a:t>Yong Yang-Chun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, Jiangsu University, CHINA</a:t>
            </a:r>
          </a:p>
          <a:p>
            <a:pPr fontAlgn="base">
              <a:spcAft>
                <a:spcPts val="600"/>
              </a:spcAft>
            </a:pPr>
            <a:r>
              <a:rPr lang="en-MY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Xiaojun</a:t>
            </a:r>
            <a:r>
              <a:rPr lang="en-MY" sz="1600" b="1" dirty="0">
                <a:latin typeface="Cambria" panose="02040503050406030204" pitchFamily="18" charset="0"/>
                <a:ea typeface="Cambria" panose="02040503050406030204" pitchFamily="18" charset="0"/>
              </a:rPr>
              <a:t> Zhang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, Shanghai Jiao Tong University, CHINA</a:t>
            </a:r>
          </a:p>
          <a:p>
            <a:pPr fontAlgn="base">
              <a:spcAft>
                <a:spcPts val="600"/>
              </a:spcAft>
            </a:pP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0CF949-C1A4-4F88-A046-E3F8333D0008}"/>
              </a:ext>
            </a:extLst>
          </p:cNvPr>
          <p:cNvSpPr/>
          <p:nvPr/>
        </p:nvSpPr>
        <p:spPr>
          <a:xfrm>
            <a:off x="1840265" y="2199973"/>
            <a:ext cx="251517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en-MY" altLang="ko-KR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Mohd</a:t>
            </a:r>
            <a:r>
              <a:rPr lang="en-MY" altLang="ko-KR" sz="1600" b="1" dirty="0">
                <a:latin typeface="Cambria" panose="02040503050406030204" pitchFamily="18" charset="0"/>
                <a:ea typeface="Cambria" panose="02040503050406030204" pitchFamily="18" charset="0"/>
              </a:rPr>
              <a:t> Ali Hassan</a:t>
            </a:r>
          </a:p>
          <a:p>
            <a:pPr latinLnBrk="1"/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Universiti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Putra Malaysia , </a:t>
            </a:r>
          </a:p>
          <a:p>
            <a:pPr latinLnBrk="1"/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MALAYSIA</a:t>
            </a:r>
          </a:p>
          <a:p>
            <a:pPr latinLnBrk="1"/>
            <a:r>
              <a:rPr lang="en-MY" altLang="ko-KR" sz="1600" dirty="0"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alihas@upm.edu.my</a:t>
            </a:r>
            <a:endParaRPr lang="en-MY" altLang="ko-KR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atinLnBrk="1"/>
            <a:endParaRPr lang="ko-KR" altLang="en-US" sz="1600" dirty="0">
              <a:latin typeface="Cambria" panose="0204050305040603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D23543-CEEA-4773-BDE6-4DBF5F0965CF}"/>
              </a:ext>
            </a:extLst>
          </p:cNvPr>
          <p:cNvSpPr/>
          <p:nvPr/>
        </p:nvSpPr>
        <p:spPr>
          <a:xfrm>
            <a:off x="5967141" y="477585"/>
            <a:ext cx="2952540" cy="523220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pPr latinLnBrk="1">
              <a:spcAft>
                <a:spcPts val="600"/>
              </a:spcAft>
            </a:pPr>
            <a:r>
              <a:rPr lang="en-MY" altLang="ko-KR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BOARD MEMBER</a:t>
            </a:r>
            <a:endParaRPr lang="ko-KR" altLang="en-US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BA4DD34-D832-4D22-8F0C-B9C42BA420AE}"/>
              </a:ext>
            </a:extLst>
          </p:cNvPr>
          <p:cNvSpPr/>
          <p:nvPr/>
        </p:nvSpPr>
        <p:spPr>
          <a:xfrm>
            <a:off x="654131" y="477585"/>
            <a:ext cx="2858475" cy="52322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latinLnBrk="1">
              <a:spcAft>
                <a:spcPts val="600"/>
              </a:spcAft>
            </a:pPr>
            <a:r>
              <a:rPr lang="en-MY" altLang="ko-KR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DIVISION CHAIR</a:t>
            </a:r>
            <a:endParaRPr lang="ko-KR" altLang="en-US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AAE43D-133E-495D-9895-89680127C7F4}"/>
              </a:ext>
            </a:extLst>
          </p:cNvPr>
          <p:cNvCxnSpPr>
            <a:cxnSpLocks/>
          </p:cNvCxnSpPr>
          <p:nvPr/>
        </p:nvCxnSpPr>
        <p:spPr>
          <a:xfrm>
            <a:off x="4739873" y="98931"/>
            <a:ext cx="0" cy="6759069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72A5DA5-ACBA-456C-B75F-4AD0F70C2261}"/>
              </a:ext>
            </a:extLst>
          </p:cNvPr>
          <p:cNvCxnSpPr>
            <a:cxnSpLocks/>
          </p:cNvCxnSpPr>
          <p:nvPr/>
        </p:nvCxnSpPr>
        <p:spPr>
          <a:xfrm flipH="1">
            <a:off x="22880" y="5255805"/>
            <a:ext cx="4716993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70F4D1C-EF72-4729-90D3-F7BE51832AE1}"/>
              </a:ext>
            </a:extLst>
          </p:cNvPr>
          <p:cNvSpPr txBox="1"/>
          <p:nvPr/>
        </p:nvSpPr>
        <p:spPr>
          <a:xfrm>
            <a:off x="160941" y="5761697"/>
            <a:ext cx="44215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600" b="1" dirty="0">
                <a:latin typeface="Cambria" panose="02040503050406030204" pitchFamily="18" charset="0"/>
                <a:ea typeface="Cambria" panose="02040503050406030204" pitchFamily="18" charset="0"/>
              </a:rPr>
              <a:t>Hidayah Ariffin, </a:t>
            </a:r>
          </a:p>
          <a:p>
            <a:r>
              <a:rPr lang="en-MY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Universiti</a:t>
            </a:r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</a:rPr>
              <a:t> Putra Malaysia, MALAYSIA</a:t>
            </a:r>
          </a:p>
          <a:p>
            <a:r>
              <a:rPr lang="en-MY" sz="1600" dirty="0">
                <a:latin typeface="Cambria" panose="02040503050406030204" pitchFamily="18" charset="0"/>
                <a:ea typeface="Cambria" panose="02040503050406030204" pitchFamily="18" charset="0"/>
                <a:hlinkClick r:id="rId6"/>
              </a:rPr>
              <a:t>hidayah@upm.edu.my</a:t>
            </a:r>
            <a:endParaRPr lang="en-MY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MY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930AB5-E592-45A5-B178-86AD8631FAA3}"/>
              </a:ext>
            </a:extLst>
          </p:cNvPr>
          <p:cNvSpPr/>
          <p:nvPr/>
        </p:nvSpPr>
        <p:spPr>
          <a:xfrm>
            <a:off x="160941" y="5379028"/>
            <a:ext cx="348973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MY" b="1" dirty="0">
                <a:latin typeface="Cambria" panose="02040503050406030204" pitchFamily="18" charset="0"/>
                <a:ea typeface="Cambria" panose="02040503050406030204" pitchFamily="18" charset="0"/>
              </a:rPr>
              <a:t>AFOB-EB DIVISION SECRETARY </a:t>
            </a:r>
            <a:endParaRPr lang="en-MY" b="1" dirty="0"/>
          </a:p>
        </p:txBody>
      </p:sp>
    </p:spTree>
    <p:extLst>
      <p:ext uri="{BB962C8B-B14F-4D97-AF65-F5344CB8AC3E}">
        <p14:creationId xmlns:p14="http://schemas.microsoft.com/office/powerpoint/2010/main" val="3640755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E4B8F-71F5-4C00-A280-9C7182112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611"/>
            <a:ext cx="10515600" cy="724481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MY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AFOB-EB MEMBERS RESEARCH EXPERTISE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2D80CF-1D0F-48E8-B11B-471AF24FB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2" name="Content Placeholder 3">
            <a:extLst>
              <a:ext uri="{FF2B5EF4-FFF2-40B4-BE49-F238E27FC236}">
                <a16:creationId xmlns:a16="http://schemas.microsoft.com/office/drawing/2014/main" id="{4925911D-ED90-4B14-A8AE-B07799EB71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639835"/>
              </p:ext>
            </p:extLst>
          </p:nvPr>
        </p:nvGraphicFramePr>
        <p:xfrm>
          <a:off x="320625" y="1169579"/>
          <a:ext cx="11470880" cy="5236498"/>
        </p:xfrm>
        <a:graphic>
          <a:graphicData uri="http://schemas.openxmlformats.org/drawingml/2006/table">
            <a:tbl>
              <a:tblPr firstRow="1" firstCol="1" bandRow="1"/>
              <a:tblGrid>
                <a:gridCol w="450768">
                  <a:extLst>
                    <a:ext uri="{9D8B030D-6E8A-4147-A177-3AD203B41FA5}">
                      <a16:colId xmlns:a16="http://schemas.microsoft.com/office/drawing/2014/main" val="594151123"/>
                    </a:ext>
                  </a:extLst>
                </a:gridCol>
                <a:gridCol w="1770007">
                  <a:extLst>
                    <a:ext uri="{9D8B030D-6E8A-4147-A177-3AD203B41FA5}">
                      <a16:colId xmlns:a16="http://schemas.microsoft.com/office/drawing/2014/main" val="3633813737"/>
                    </a:ext>
                  </a:extLst>
                </a:gridCol>
                <a:gridCol w="2311109">
                  <a:extLst>
                    <a:ext uri="{9D8B030D-6E8A-4147-A177-3AD203B41FA5}">
                      <a16:colId xmlns:a16="http://schemas.microsoft.com/office/drawing/2014/main" val="2156441585"/>
                    </a:ext>
                  </a:extLst>
                </a:gridCol>
                <a:gridCol w="1050755">
                  <a:extLst>
                    <a:ext uri="{9D8B030D-6E8A-4147-A177-3AD203B41FA5}">
                      <a16:colId xmlns:a16="http://schemas.microsoft.com/office/drawing/2014/main" val="630952729"/>
                    </a:ext>
                  </a:extLst>
                </a:gridCol>
                <a:gridCol w="3508115">
                  <a:extLst>
                    <a:ext uri="{9D8B030D-6E8A-4147-A177-3AD203B41FA5}">
                      <a16:colId xmlns:a16="http://schemas.microsoft.com/office/drawing/2014/main" val="2129226609"/>
                    </a:ext>
                  </a:extLst>
                </a:gridCol>
                <a:gridCol w="2380126">
                  <a:extLst>
                    <a:ext uri="{9D8B030D-6E8A-4147-A177-3AD203B41FA5}">
                      <a16:colId xmlns:a16="http://schemas.microsoft.com/office/drawing/2014/main" val="4099412539"/>
                    </a:ext>
                  </a:extLst>
                </a:gridCol>
              </a:tblGrid>
              <a:tr h="219442"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1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4765" marR="24765" marT="34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1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4765" marR="24765" marT="34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1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Institution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4765" marR="24765" marT="34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1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Country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4765" marR="24765" marT="34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1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Research Expertise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4765" marR="24765" marT="34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1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Email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4765" marR="24765" marT="34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038796"/>
                  </a:ext>
                </a:extLst>
              </a:tr>
              <a:tr h="594969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ts val="1200"/>
                        <a:buFont typeface="+mj-lt"/>
                        <a:buNone/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</a:t>
                      </a:r>
                    </a:p>
                  </a:txBody>
                  <a:tcPr marL="24765" marR="24765" marT="34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Prof. Dr </a:t>
                      </a:r>
                      <a:r>
                        <a:rPr lang="en-MY" sz="1400" b="0" i="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Mohd</a:t>
                      </a:r>
                      <a:r>
                        <a:rPr lang="en-MY" sz="1400" b="0" i="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Ali Hassan</a:t>
                      </a:r>
                      <a:endParaRPr lang="en-MY" sz="14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4765" marR="24765" marT="34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Universiti Putra Malaysia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4765" marR="24765" marT="34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MALAYSIA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4765" marR="24765" marT="34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Biomass Utilization Technology, Biocompost, Biochar, Wastewater Treatment Technology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4765" marR="24765" marT="34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alihas@upm.edu.my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4765" marR="24765" marT="34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8688501"/>
                  </a:ext>
                </a:extLst>
              </a:tr>
              <a:tr h="407205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ts val="1200"/>
                        <a:buFont typeface="+mj-lt"/>
                        <a:buNone/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</a:t>
                      </a:r>
                    </a:p>
                  </a:txBody>
                  <a:tcPr marL="24765" marR="24765" marT="34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Prof. Dr Masao Fukuda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4765" marR="24765" marT="34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Nagaoka University of Technology</a:t>
                      </a:r>
                      <a:endParaRPr lang="en-US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4765" marR="24765" marT="34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JAPAN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4765" marR="24765" marT="34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Microbial degradation of hazardous chemicals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4765" marR="24765" marT="34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masao@vos.nagaokaut.ac.jp</a:t>
                      </a:r>
                      <a:endParaRPr lang="en-US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4765" marR="24765" marT="34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478773"/>
                  </a:ext>
                </a:extLst>
              </a:tr>
              <a:tr h="407205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ts val="1200"/>
                        <a:buFont typeface="+mj-lt"/>
                        <a:buNone/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</a:t>
                      </a:r>
                    </a:p>
                  </a:txBody>
                  <a:tcPr marL="24765" marR="24765" marT="34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Prof. Dr Alissara Reungsang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4765" marR="24765" marT="34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Khon Kaen University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4765" marR="24765" marT="34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THAILAND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4765" marR="24765" marT="34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Bioenergy, Bioremediation of pesticides, Bioplastics (PHA)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4765" marR="24765" marT="34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alissara@kku.ac.th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4765" marR="24765" marT="34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32622"/>
                  </a:ext>
                </a:extLst>
              </a:tr>
              <a:tr h="594969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ts val="1200"/>
                        <a:buFont typeface="+mj-lt"/>
                        <a:buNone/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</a:t>
                      </a:r>
                    </a:p>
                  </a:txBody>
                  <a:tcPr marL="24765" marR="24765" marT="34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Prof. Dr Tsai Shen-Long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4765" marR="24765" marT="34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National Taiwan University of Science and Technology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4765" marR="24765" marT="34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TAIWAN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4765" marR="24765" marT="34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Green Energy (biofuel, biofuel cells, biocatalysts), Molecular Biotechnology, Reactor Design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4765" marR="24765" marT="34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stsai@mail.ntust.edu.tw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4765" marR="24765" marT="34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4573749"/>
                  </a:ext>
                </a:extLst>
              </a:tr>
              <a:tr h="594969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ts val="1200"/>
                        <a:buFont typeface="+mj-lt"/>
                        <a:buNone/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5.</a:t>
                      </a:r>
                    </a:p>
                  </a:txBody>
                  <a:tcPr marL="24765" marR="24765" marT="34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Prof. Dr Yong Yang-Chun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4765" marR="24765" marT="34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Jiangsu University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4765" marR="24765" marT="34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CHINA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4765" marR="24765" marT="34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Electron based biorefinery (microbial fuel cell, electrochemical active biofilm), Intelligent microbiology, Biosensors 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4765" marR="24765" marT="34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ycyong@ujs.edu.cn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4765" marR="24765" marT="34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881326"/>
                  </a:ext>
                </a:extLst>
              </a:tr>
              <a:tr h="1533787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ts val="1200"/>
                        <a:buFont typeface="+mj-lt"/>
                        <a:buNone/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6.</a:t>
                      </a:r>
                    </a:p>
                  </a:txBody>
                  <a:tcPr marL="24765" marR="24765" marT="34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Prof. Dr Chien-Yen Chen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l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4765" marR="24765" marT="34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National Chung Cheng University</a:t>
                      </a:r>
                      <a:endParaRPr lang="en-MY" sz="14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4765" marR="24765" marT="34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TAIWAN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4765" marR="24765" marT="34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Microbial fuel cells, Biomimicry and biomineralization, Biological synthesis of nanoparticles for environmental science, Geomicrobiology and geotechnology, Microbial-induced carbonate precipitation for the sediment reinforcement, Biosurfactant production &amp; applications, Foam fractionation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4765" marR="24765" marT="34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 dirty="0">
                          <a:solidFill>
                            <a:srgbClr val="22222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chien-yen.chen@oriel.oxon.org</a:t>
                      </a:r>
                      <a:endParaRPr lang="en-MY" sz="14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l" fontAlgn="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MY" sz="14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4765" marR="24765" marT="34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791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735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02D80CF-1D0F-48E8-B11B-471AF24FB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089D6FA-31D4-4AE4-8B33-54F3C56A60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504614"/>
              </p:ext>
            </p:extLst>
          </p:nvPr>
        </p:nvGraphicFramePr>
        <p:xfrm>
          <a:off x="407453" y="1318435"/>
          <a:ext cx="11447846" cy="4267890"/>
        </p:xfrm>
        <a:graphic>
          <a:graphicData uri="http://schemas.openxmlformats.org/drawingml/2006/table">
            <a:tbl>
              <a:tblPr firstRow="1" firstCol="1" bandRow="1"/>
              <a:tblGrid>
                <a:gridCol w="476523">
                  <a:extLst>
                    <a:ext uri="{9D8B030D-6E8A-4147-A177-3AD203B41FA5}">
                      <a16:colId xmlns:a16="http://schemas.microsoft.com/office/drawing/2014/main" val="3451138202"/>
                    </a:ext>
                  </a:extLst>
                </a:gridCol>
                <a:gridCol w="1777937">
                  <a:extLst>
                    <a:ext uri="{9D8B030D-6E8A-4147-A177-3AD203B41FA5}">
                      <a16:colId xmlns:a16="http://schemas.microsoft.com/office/drawing/2014/main" val="1766289998"/>
                    </a:ext>
                  </a:extLst>
                </a:gridCol>
                <a:gridCol w="2392172">
                  <a:extLst>
                    <a:ext uri="{9D8B030D-6E8A-4147-A177-3AD203B41FA5}">
                      <a16:colId xmlns:a16="http://schemas.microsoft.com/office/drawing/2014/main" val="1321736146"/>
                    </a:ext>
                  </a:extLst>
                </a:gridCol>
                <a:gridCol w="1128600">
                  <a:extLst>
                    <a:ext uri="{9D8B030D-6E8A-4147-A177-3AD203B41FA5}">
                      <a16:colId xmlns:a16="http://schemas.microsoft.com/office/drawing/2014/main" val="1873900144"/>
                    </a:ext>
                  </a:extLst>
                </a:gridCol>
                <a:gridCol w="3438511">
                  <a:extLst>
                    <a:ext uri="{9D8B030D-6E8A-4147-A177-3AD203B41FA5}">
                      <a16:colId xmlns:a16="http://schemas.microsoft.com/office/drawing/2014/main" val="3958757541"/>
                    </a:ext>
                  </a:extLst>
                </a:gridCol>
                <a:gridCol w="2234103">
                  <a:extLst>
                    <a:ext uri="{9D8B030D-6E8A-4147-A177-3AD203B41FA5}">
                      <a16:colId xmlns:a16="http://schemas.microsoft.com/office/drawing/2014/main" val="1841429656"/>
                    </a:ext>
                  </a:extLst>
                </a:gridCol>
              </a:tblGrid>
              <a:tr h="665956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ts val="1200"/>
                        <a:buFont typeface="+mj-lt"/>
                        <a:buNone/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8.</a:t>
                      </a:r>
                    </a:p>
                  </a:txBody>
                  <a:tcPr marL="44724" marR="44724" marT="62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Prof. Dr </a:t>
                      </a:r>
                      <a:r>
                        <a:rPr lang="en-MY" sz="1400" b="0" i="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Xiaojun</a:t>
                      </a:r>
                      <a:r>
                        <a:rPr lang="en-MY" sz="1400" b="0" i="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Zhang</a:t>
                      </a:r>
                      <a:endParaRPr lang="en-MY" sz="14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MY" sz="14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4724" marR="44724" marT="62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Shanghai Jiao Tong University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4724" marR="44724" marT="62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CHINA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4724" marR="44724" marT="62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Microbial ecology of complex communities in wastewater and soil environment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4724" marR="44724" marT="62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xjzhang68@sjtu.edu.cn</a:t>
                      </a:r>
                      <a:endParaRPr lang="en-MY" sz="14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4724" marR="44724" marT="62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4108105"/>
                  </a:ext>
                </a:extLst>
              </a:tr>
              <a:tr h="665956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ts val="1200"/>
                        <a:buFont typeface="+mj-lt"/>
                        <a:buNone/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9.</a:t>
                      </a:r>
                    </a:p>
                  </a:txBody>
                  <a:tcPr marL="44724" marR="44724" marT="62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Prof. Dr Hongzhi Tang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4724" marR="44724" marT="62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Shanghai Jiao Tong University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4724" marR="44724" marT="62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CHINA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4724" marR="44724" marT="62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Applied and environmental microbiology, microbial food technology, biodegradation and bioconversion.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4724" marR="44724" marT="62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tanghongzhi@sjtu.edu.cn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4724" marR="44724" marT="62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3559576"/>
                  </a:ext>
                </a:extLst>
              </a:tr>
              <a:tr h="606733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ts val="1200"/>
                        <a:buFont typeface="+mj-lt"/>
                        <a:buNone/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10.</a:t>
                      </a:r>
                    </a:p>
                  </a:txBody>
                  <a:tcPr marL="44724" marR="44724" marT="62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Prof. Dr Hidayah Ariffin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4724" marR="44724" marT="62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Universiti Putra Malaysia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4724" marR="44724" marT="62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MALAYSIA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4724" marR="44724" marT="62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Biopolymers, Nanocellulose, Biomaterials, Biomass Utilization Technology, Biocomposites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4724" marR="44724" marT="62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hidayah@upm.edu.my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4724" marR="44724" marT="62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9707284"/>
                  </a:ext>
                </a:extLst>
              </a:tr>
              <a:tr h="475258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ts val="1200"/>
                        <a:buFont typeface="+mj-lt"/>
                        <a:buNone/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11.</a:t>
                      </a:r>
                    </a:p>
                  </a:txBody>
                  <a:tcPr marL="44724" marR="44724" marT="62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Dr To Kim Anh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4724" marR="44724" marT="62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Hanoi University of Science and Technology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4724" marR="44724" marT="62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VIETNAM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4724" marR="44724" marT="62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Biodegradation, Lignocellulose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4724" marR="44724" marT="62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anh.tokim@hust.edu.vn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4724" marR="44724" marT="62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799208"/>
                  </a:ext>
                </a:extLst>
              </a:tr>
              <a:tr h="475258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ts val="1200"/>
                        <a:buFont typeface="+mj-lt"/>
                        <a:buNone/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12.</a:t>
                      </a:r>
                    </a:p>
                  </a:txBody>
                  <a:tcPr marL="44724" marR="44724" marT="62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Prof. Dr Ginro Endo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4724" marR="44724" marT="62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Tohoku Gakuin University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4724" marR="44724" marT="62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JAPAN 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4724" marR="44724" marT="62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Environmental Science, Applied Microbiology, Mercury contamination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4724" marR="44724" marT="62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Gendo@mail.tohoku-gakuin.ac.jp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4724" marR="44724" marT="62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6801"/>
                  </a:ext>
                </a:extLst>
              </a:tr>
              <a:tr h="665956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ts val="1200"/>
                        <a:buFont typeface="+mj-lt"/>
                        <a:buNone/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13.</a:t>
                      </a:r>
                    </a:p>
                  </a:txBody>
                  <a:tcPr marL="44724" marR="44724" marT="62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Prof. Dr Hwai-Shen Liu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4724" marR="44724" marT="62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National Taiwan University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4724" marR="44724" marT="62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TAIWAN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4724" marR="44724" marT="62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Bioremediation, Bioprocess Intensification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4724" marR="44724" marT="62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hsliu@ntu.edu.tw</a:t>
                      </a:r>
                      <a:endParaRPr lang="en-MY" sz="14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4724" marR="44724" marT="621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1181503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3B1EE257-24B2-4927-BE60-63B34A0AE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67884"/>
            <a:ext cx="10515600" cy="724481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MY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AFOB-EB MEMBERS RESEARCH EXPERTISE</a:t>
            </a:r>
          </a:p>
        </p:txBody>
      </p:sp>
    </p:spTree>
    <p:extLst>
      <p:ext uri="{BB962C8B-B14F-4D97-AF65-F5344CB8AC3E}">
        <p14:creationId xmlns:p14="http://schemas.microsoft.com/office/powerpoint/2010/main" val="225742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02D80CF-1D0F-48E8-B11B-471AF24FB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B1EE257-24B2-4927-BE60-63B34A0AE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67884"/>
            <a:ext cx="10515600" cy="724481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MY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AFOB-EB MEMBERS RESEARCH EXPERTISE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8B5FA69D-8CF3-426F-BB07-37FFC8765F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0055460"/>
              </p:ext>
            </p:extLst>
          </p:nvPr>
        </p:nvGraphicFramePr>
        <p:xfrm>
          <a:off x="367826" y="1128523"/>
          <a:ext cx="11604432" cy="5240404"/>
        </p:xfrm>
        <a:graphic>
          <a:graphicData uri="http://schemas.openxmlformats.org/drawingml/2006/table">
            <a:tbl>
              <a:tblPr firstRow="1" firstCol="1" bandRow="1"/>
              <a:tblGrid>
                <a:gridCol w="472146">
                  <a:extLst>
                    <a:ext uri="{9D8B030D-6E8A-4147-A177-3AD203B41FA5}">
                      <a16:colId xmlns:a16="http://schemas.microsoft.com/office/drawing/2014/main" val="1239226760"/>
                    </a:ext>
                  </a:extLst>
                </a:gridCol>
                <a:gridCol w="2030819">
                  <a:extLst>
                    <a:ext uri="{9D8B030D-6E8A-4147-A177-3AD203B41FA5}">
                      <a16:colId xmlns:a16="http://schemas.microsoft.com/office/drawing/2014/main" val="2864449042"/>
                    </a:ext>
                  </a:extLst>
                </a:gridCol>
                <a:gridCol w="2115878">
                  <a:extLst>
                    <a:ext uri="{9D8B030D-6E8A-4147-A177-3AD203B41FA5}">
                      <a16:colId xmlns:a16="http://schemas.microsoft.com/office/drawing/2014/main" val="4007231377"/>
                    </a:ext>
                  </a:extLst>
                </a:gridCol>
                <a:gridCol w="1541721">
                  <a:extLst>
                    <a:ext uri="{9D8B030D-6E8A-4147-A177-3AD203B41FA5}">
                      <a16:colId xmlns:a16="http://schemas.microsoft.com/office/drawing/2014/main" val="966494747"/>
                    </a:ext>
                  </a:extLst>
                </a:gridCol>
                <a:gridCol w="3134024">
                  <a:extLst>
                    <a:ext uri="{9D8B030D-6E8A-4147-A177-3AD203B41FA5}">
                      <a16:colId xmlns:a16="http://schemas.microsoft.com/office/drawing/2014/main" val="2446172646"/>
                    </a:ext>
                  </a:extLst>
                </a:gridCol>
                <a:gridCol w="2309844">
                  <a:extLst>
                    <a:ext uri="{9D8B030D-6E8A-4147-A177-3AD203B41FA5}">
                      <a16:colId xmlns:a16="http://schemas.microsoft.com/office/drawing/2014/main" val="3314031015"/>
                    </a:ext>
                  </a:extLst>
                </a:gridCol>
              </a:tblGrid>
              <a:tr h="699641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ts val="1200"/>
                        <a:buFont typeface="+mj-lt"/>
                        <a:buNone/>
                      </a:pPr>
                      <a:r>
                        <a:rPr lang="en-MY" sz="1400" b="0" i="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14. </a:t>
                      </a:r>
                      <a:endParaRPr lang="en-MY" sz="14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870" marR="70870" marT="98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Dr Sureewan Sittijunda</a:t>
                      </a:r>
                      <a:endParaRPr lang="en-MY" sz="14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870" marR="70870" marT="98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Mahidol University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870" marR="70870" marT="98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THAILAND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870" marR="70870" marT="98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Biohydrogen, biogas, bioplastic, waste utilization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870" marR="70870" marT="98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sureewan.sit@mahidol.ac.th </a:t>
                      </a:r>
                      <a:r>
                        <a:rPr lang="en-MY" sz="1400" b="0" i="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sureewan.sit@mahidol.ed</a:t>
                      </a:r>
                      <a:endParaRPr lang="en-MY" sz="14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sittijunda27@gmail.com</a:t>
                      </a:r>
                      <a:endParaRPr lang="en-MY" sz="14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870" marR="70870" marT="98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960363"/>
                  </a:ext>
                </a:extLst>
              </a:tr>
              <a:tr h="1568974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ts val="1200"/>
                        <a:buFont typeface="+mj-lt"/>
                        <a:buNone/>
                      </a:pPr>
                      <a:r>
                        <a:rPr lang="en-MY" sz="1400" b="0" i="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15. </a:t>
                      </a:r>
                      <a:endParaRPr lang="en-MY" sz="14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870" marR="70870" marT="98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Prof. Dr Arun Goyal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870" marR="70870" marT="98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IIT Guwahati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870" marR="70870" marT="98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INDIA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870" marR="70870" marT="98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Molecular Biology, Protein Engineering, Rational Enzyme Engineering, 3-Dimensional Structure (In silico, crystal and solution) and Function analysis of enzymes and their industrial (Biorefinery, therapeutic, food, Pulp and paper) applications.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870" marR="70870" marT="98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arungoyl@iitg.ac.in</a:t>
                      </a:r>
                      <a:endParaRPr lang="en-MY" sz="14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870" marR="70870" marT="98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957690"/>
                  </a:ext>
                </a:extLst>
              </a:tr>
              <a:tr h="561051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ts val="1200"/>
                        <a:buFont typeface="+mj-lt"/>
                        <a:buNone/>
                      </a:pPr>
                      <a:r>
                        <a:rPr lang="en-MY" sz="1400" b="0" i="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16. </a:t>
                      </a:r>
                      <a:endParaRPr lang="en-MY" sz="14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870" marR="70870" marT="98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Nyam-Osor</a:t>
                      </a:r>
                      <a:r>
                        <a:rPr lang="en-MY" sz="1400" b="0" i="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MY" sz="1400" b="0" i="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Batkhuu</a:t>
                      </a:r>
                      <a:endParaRPr lang="en-MY" sz="14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MY" sz="14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870" marR="70870" marT="98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National University of Mongolia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870" marR="70870" marT="98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MONGOLIA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870" marR="70870" marT="98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Biodiversity, Forest ecology, Forest conservation</a:t>
                      </a:r>
                      <a:endParaRPr lang="en-MY" sz="14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870" marR="70870" marT="98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bnyamosor@yahoo.com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batkhuu@num.edu.mn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870" marR="70870" marT="98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242395"/>
                  </a:ext>
                </a:extLst>
              </a:tr>
              <a:tr h="264974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ts val="1200"/>
                        <a:buFont typeface="+mj-lt"/>
                        <a:buNone/>
                      </a:pPr>
                      <a:r>
                        <a:rPr lang="en-MY" sz="1400" b="0" i="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17. </a:t>
                      </a:r>
                      <a:endParaRPr lang="en-MY" sz="14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870" marR="70870" marT="98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Jong Moon Park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870" marR="70870" marT="98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POSTECH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870" marR="70870" marT="98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SOUTH KOREA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870" marR="70870" marT="98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MY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Biohydrogen production Metabolic Engineering of Plant Secondary Metabolism Environmental remediation engineering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jmpark@postech.ac.kr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870" marR="70870" marT="98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063772"/>
                  </a:ext>
                </a:extLst>
              </a:tr>
              <a:tr h="561051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ts val="1200"/>
                        <a:buFont typeface="+mj-lt"/>
                        <a:buNone/>
                      </a:pPr>
                      <a:r>
                        <a:rPr lang="en-MY" sz="1400" b="0" i="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18. </a:t>
                      </a:r>
                      <a:endParaRPr lang="en-MY" sz="14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870" marR="70870" marT="98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Xin-Hui Xing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870" marR="70870" marT="98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Tsinghua University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870" marR="70870" marT="98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CHINA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870" marR="70870" marT="98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MY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Metabolic engineering, Bioconversion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xhxing@tsinghua.edu.cn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870" marR="70870" marT="98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8523712"/>
                  </a:ext>
                </a:extLst>
              </a:tr>
              <a:tr h="499326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ts val="1200"/>
                        <a:buFont typeface="+mj-lt"/>
                        <a:buNone/>
                      </a:pPr>
                      <a:r>
                        <a:rPr lang="en-MY" sz="1400" b="0" i="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19. </a:t>
                      </a:r>
                      <a:endParaRPr lang="en-MY" sz="14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870" marR="70870" marT="98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Analiza P. Rollon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870" marR="70870" marT="98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University of the Philippines Diliman</a:t>
                      </a:r>
                      <a:endParaRPr lang="en-MY" sz="14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870" marR="70870" marT="98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PHILIPPINES</a:t>
                      </a:r>
                      <a:endParaRPr lang="en-MY" sz="1400" b="0" i="0" u="none" strike="noStrike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870" marR="70870" marT="98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MY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Wastewater treatment, anaerobic digestion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analiza.rollon@up.edu.ph</a:t>
                      </a:r>
                      <a:endParaRPr lang="en-MY" sz="14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400" b="0" i="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aprollon@up.edu.ph</a:t>
                      </a:r>
                      <a:endParaRPr lang="en-MY" sz="14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0870" marR="70870" marT="98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769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730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856</Words>
  <Application>Microsoft Office PowerPoint</Application>
  <PresentationFormat>Widescreen</PresentationFormat>
  <Paragraphs>168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Office Theme</vt:lpstr>
      <vt:lpstr>ENVIRONMENTAL BIOTECHNOLOGY DIVISION (AFOB-EB)</vt:lpstr>
      <vt:lpstr>AFOB-EB MISSION </vt:lpstr>
      <vt:lpstr>AFOB-EB RESEARCH INTERESTS </vt:lpstr>
      <vt:lpstr>PowerPoint Presentation</vt:lpstr>
      <vt:lpstr>AFOB-EB MEMBERS RESEARCH EXPERTISE</vt:lpstr>
      <vt:lpstr>AFOB-EB MEMBERS RESEARCH EXPERTISE</vt:lpstr>
      <vt:lpstr>AFOB-EB MEMBERS RESEARCH EXPERTISE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BIOTECHNOLOGY DIVISION</dc:title>
  <dc:creator>Hidayah Ariffin</dc:creator>
  <cp:lastModifiedBy>Hidayah Ariffin</cp:lastModifiedBy>
  <cp:revision>30</cp:revision>
  <cp:lastPrinted>2021-08-09T10:43:48Z</cp:lastPrinted>
  <dcterms:created xsi:type="dcterms:W3CDTF">2021-05-05T14:10:03Z</dcterms:created>
  <dcterms:modified xsi:type="dcterms:W3CDTF">2021-08-09T10:44:19Z</dcterms:modified>
</cp:coreProperties>
</file>