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5" r:id="rId4"/>
    <p:sldId id="264" r:id="rId5"/>
    <p:sldId id="269" r:id="rId6"/>
    <p:sldId id="266" r:id="rId7"/>
    <p:sldId id="267" r:id="rId8"/>
    <p:sldId id="270" r:id="rId9"/>
    <p:sldId id="26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1A93D6"/>
    <a:srgbClr val="96B709"/>
    <a:srgbClr val="B01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11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293883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37008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87723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74760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282612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191958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214626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416706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18210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230897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2F9C94F8-EAFD-4822-B979-A5E5435F8251}" type="datetimeFigureOut">
              <a:rPr lang="ko-KR" altLang="en-US" smtClean="0"/>
              <a:t>2021-06-18</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2428039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C94F8-EAFD-4822-B979-A5E5435F8251}" type="datetimeFigureOut">
              <a:rPr lang="ko-KR" altLang="en-US" smtClean="0"/>
              <a:t>2021-06-18</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63167-B93D-407D-931F-BD0B600132B8}" type="slidenum">
              <a:rPr lang="ko-KR" altLang="en-US" smtClean="0"/>
              <a:t>‹#›</a:t>
            </a:fld>
            <a:endParaRPr lang="ko-KR" altLang="en-US"/>
          </a:p>
        </p:txBody>
      </p:sp>
    </p:spTree>
    <p:extLst>
      <p:ext uri="{BB962C8B-B14F-4D97-AF65-F5344CB8AC3E}">
        <p14:creationId xmlns:p14="http://schemas.microsoft.com/office/powerpoint/2010/main" val="3514445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mailto:tamiya@ap.eng.osaka-u.ac.jp" TargetMode="External"/><Relationship Id="rId13" Type="http://schemas.openxmlformats.org/officeDocument/2006/relationships/hyperlink" Target="mailto:shafinazshahir@utm.my" TargetMode="External"/><Relationship Id="rId3" Type="http://schemas.openxmlformats.org/officeDocument/2006/relationships/hyperlink" Target="mailto:ganzo_oled@yahoo.com" TargetMode="External"/><Relationship Id="rId7" Type="http://schemas.openxmlformats.org/officeDocument/2006/relationships/hyperlink" Target="mailto:mseki@faculty.chiba-u.jp" TargetMode="External"/><Relationship Id="rId12" Type="http://schemas.openxmlformats.org/officeDocument/2006/relationships/hyperlink" Target="mailto:ketudat@sut.ac.th" TargetMode="External"/><Relationship Id="rId2" Type="http://schemas.openxmlformats.org/officeDocument/2006/relationships/hyperlink" Target="mailto:ganzorig@nmit.edu.mn" TargetMode="External"/><Relationship Id="rId1" Type="http://schemas.openxmlformats.org/officeDocument/2006/relationships/slideLayout" Target="../slideLayouts/slideLayout1.xml"/><Relationship Id="rId6" Type="http://schemas.openxmlformats.org/officeDocument/2006/relationships/hyperlink" Target="mailto:Syumei2014@gmail.com" TargetMode="External"/><Relationship Id="rId11" Type="http://schemas.openxmlformats.org/officeDocument/2006/relationships/hyperlink" Target="mailto:guning@seu.edu.cn" TargetMode="External"/><Relationship Id="rId5" Type="http://schemas.openxmlformats.org/officeDocument/2006/relationships/hyperlink" Target="mailto:syumj@mail.ncku.edu.tw" TargetMode="External"/><Relationship Id="rId15" Type="http://schemas.openxmlformats.org/officeDocument/2006/relationships/hyperlink" Target="mailto:Elangovan@dbeb.iitd.ac.in" TargetMode="External"/><Relationship Id="rId10" Type="http://schemas.openxmlformats.org/officeDocument/2006/relationships/hyperlink" Target="mailto:bhmyang@cityu.edu.hk" TargetMode="External"/><Relationship Id="rId4" Type="http://schemas.openxmlformats.org/officeDocument/2006/relationships/hyperlink" Target="mailto:wychen@ncu.edu.tw" TargetMode="External"/><Relationship Id="rId9" Type="http://schemas.openxmlformats.org/officeDocument/2006/relationships/hyperlink" Target="mailto:mbgu@korea.ac.kr" TargetMode="External"/><Relationship Id="rId14" Type="http://schemas.openxmlformats.org/officeDocument/2006/relationships/hyperlink" Target="mailto:lequangluan@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C4B3FA-FC97-4ED7-88B2-C2756B33B7ED}"/>
              </a:ext>
            </a:extLst>
          </p:cNvPr>
          <p:cNvSpPr txBox="1"/>
          <p:nvPr/>
        </p:nvSpPr>
        <p:spPr>
          <a:xfrm>
            <a:off x="255136" y="880910"/>
            <a:ext cx="8489591" cy="5724644"/>
          </a:xfrm>
          <a:prstGeom prst="rect">
            <a:avLst/>
          </a:prstGeom>
          <a:noFill/>
        </p:spPr>
        <p:txBody>
          <a:bodyPr wrap="square">
            <a:spAutoFit/>
          </a:bodyPr>
          <a:lstStyle/>
          <a:p>
            <a:pPr algn="just">
              <a:spcAft>
                <a:spcPts val="600"/>
              </a:spcAft>
            </a:pPr>
            <a:r>
              <a:rPr lang="en-US" altLang="ko-KR" sz="2600" b="1" dirty="0">
                <a:solidFill>
                  <a:srgbClr val="FFC000"/>
                </a:solidFill>
              </a:rPr>
              <a:t>Our mission </a:t>
            </a:r>
          </a:p>
          <a:p>
            <a:pPr algn="just"/>
            <a:r>
              <a:rPr lang="en-US" altLang="ko-KR" sz="2100" dirty="0">
                <a:solidFill>
                  <a:schemeClr val="bg1"/>
                </a:solidFill>
              </a:rPr>
              <a:t>The NBB Division of AFOB aims to establish an scientific exchange and international collaboration network for Asian scientist who are working in the field of nanobiotechnology, biosensors and biochips. The Division serves as a platform for its members to jointly answer the unsolved scientific questions, deal with the emerging challenges, create next generation technologies, and promote the transformation of scientific and technological achievements to upgrading the industrial capability. Our activities will give impetus to the development of biotechnology in Asia and global.</a:t>
            </a:r>
          </a:p>
          <a:p>
            <a:pPr algn="just">
              <a:spcBef>
                <a:spcPts val="1200"/>
              </a:spcBef>
              <a:spcAft>
                <a:spcPts val="600"/>
              </a:spcAft>
            </a:pPr>
            <a:r>
              <a:rPr lang="en-US" altLang="ko-KR" sz="2600" b="1" dirty="0">
                <a:solidFill>
                  <a:srgbClr val="FFC000"/>
                </a:solidFill>
              </a:rPr>
              <a:t>Our research interests</a:t>
            </a:r>
          </a:p>
          <a:p>
            <a:pPr algn="just"/>
            <a:r>
              <a:rPr lang="en-US" altLang="zh-CN" sz="2100" dirty="0">
                <a:solidFill>
                  <a:schemeClr val="bg1"/>
                </a:solidFill>
              </a:rPr>
              <a:t>As its name suggests, we are interested in developing nanobiotechnology, biosensors and biochips, which may summarized as the advanced analytical biotechnology and nanobiotechnology that cover wide range of connotations, from marvelous natural biological </a:t>
            </a:r>
            <a:r>
              <a:rPr lang="en-US" altLang="zh-CN" sz="2100" dirty="0" err="1">
                <a:solidFill>
                  <a:schemeClr val="bg1"/>
                </a:solidFill>
              </a:rPr>
              <a:t>nanosystems</a:t>
            </a:r>
            <a:r>
              <a:rPr lang="en-US" altLang="zh-CN" sz="2100" dirty="0">
                <a:solidFill>
                  <a:schemeClr val="bg1"/>
                </a:solidFill>
              </a:rPr>
              <a:t> to artificial biological tools and systems. We strive to integrate the knowledges and tools to promote scientific development and give back to the human society.</a:t>
            </a:r>
            <a:endParaRPr lang="en-US" altLang="ko-KR" sz="2100" dirty="0">
              <a:solidFill>
                <a:schemeClr val="bg1"/>
              </a:solidFill>
            </a:endParaRPr>
          </a:p>
        </p:txBody>
      </p:sp>
      <p:sp>
        <p:nvSpPr>
          <p:cNvPr id="4" name="文本框 3">
            <a:extLst>
              <a:ext uri="{FF2B5EF4-FFF2-40B4-BE49-F238E27FC236}">
                <a16:creationId xmlns="" xmlns:a16="http://schemas.microsoft.com/office/drawing/2014/main" id="{9EFA0225-E795-4828-A0E4-85FB84A396DF}"/>
              </a:ext>
            </a:extLst>
          </p:cNvPr>
          <p:cNvSpPr txBox="1"/>
          <p:nvPr/>
        </p:nvSpPr>
        <p:spPr>
          <a:xfrm>
            <a:off x="255136" y="173024"/>
            <a:ext cx="8633727" cy="707886"/>
          </a:xfrm>
          <a:prstGeom prst="rect">
            <a:avLst/>
          </a:prstGeom>
          <a:noFill/>
        </p:spPr>
        <p:txBody>
          <a:bodyPr wrap="square">
            <a:spAutoFit/>
          </a:bodyPr>
          <a:lstStyle/>
          <a:p>
            <a:r>
              <a:rPr lang="en-US" altLang="ko-KR" sz="3600" dirty="0">
                <a:solidFill>
                  <a:schemeClr val="bg1"/>
                </a:solidFill>
              </a:rPr>
              <a:t>AFOB</a:t>
            </a:r>
            <a:r>
              <a:rPr lang="en-US" altLang="ko-KR" sz="4000" dirty="0">
                <a:solidFill>
                  <a:srgbClr val="FFFF00"/>
                </a:solidFill>
              </a:rPr>
              <a:t> </a:t>
            </a:r>
            <a:r>
              <a:rPr lang="en-US" altLang="ko-KR" sz="3600" dirty="0">
                <a:solidFill>
                  <a:schemeClr val="bg1"/>
                </a:solidFill>
              </a:rPr>
              <a:t>:</a:t>
            </a:r>
            <a:r>
              <a:rPr lang="en-US" altLang="ko-KR" sz="4000" dirty="0">
                <a:solidFill>
                  <a:srgbClr val="FFFF00"/>
                </a:solidFill>
              </a:rPr>
              <a:t> </a:t>
            </a:r>
            <a:r>
              <a:rPr lang="en-US" altLang="zh-CN" sz="4000" dirty="0">
                <a:solidFill>
                  <a:srgbClr val="FFFF00"/>
                </a:solidFill>
              </a:rPr>
              <a:t> </a:t>
            </a:r>
            <a:r>
              <a:rPr lang="en-US" altLang="zh-CN" sz="2400" b="1" dirty="0" err="1">
                <a:solidFill>
                  <a:srgbClr val="FFC000"/>
                </a:solidFill>
              </a:rPr>
              <a:t>NanoBiotechnology</a:t>
            </a:r>
            <a:r>
              <a:rPr lang="en-US" altLang="zh-CN" sz="2400" b="1" dirty="0">
                <a:solidFill>
                  <a:srgbClr val="FFC000"/>
                </a:solidFill>
              </a:rPr>
              <a:t>, Biosensors and Biochips </a:t>
            </a:r>
            <a:r>
              <a:rPr lang="en-US" altLang="ko-KR" sz="2400" b="1" dirty="0">
                <a:solidFill>
                  <a:srgbClr val="FFC000"/>
                </a:solidFill>
              </a:rPr>
              <a:t>(NBB)</a:t>
            </a:r>
          </a:p>
        </p:txBody>
      </p:sp>
    </p:spTree>
    <p:extLst>
      <p:ext uri="{BB962C8B-B14F-4D97-AF65-F5344CB8AC3E}">
        <p14:creationId xmlns:p14="http://schemas.microsoft.com/office/powerpoint/2010/main" val="12083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9EFA0225-E795-4828-A0E4-85FB84A396DF}"/>
              </a:ext>
            </a:extLst>
          </p:cNvPr>
          <p:cNvSpPr txBox="1"/>
          <p:nvPr/>
        </p:nvSpPr>
        <p:spPr>
          <a:xfrm>
            <a:off x="702128" y="309095"/>
            <a:ext cx="7713207" cy="523220"/>
          </a:xfrm>
          <a:prstGeom prst="rect">
            <a:avLst/>
          </a:prstGeom>
          <a:noFill/>
        </p:spPr>
        <p:txBody>
          <a:bodyPr wrap="square">
            <a:spAutoFit/>
          </a:bodyPr>
          <a:lstStyle/>
          <a:p>
            <a:r>
              <a:rPr lang="en-US" altLang="zh-CN" sz="2800" b="1" dirty="0" smtClean="0">
                <a:solidFill>
                  <a:srgbClr val="FFC000"/>
                </a:solidFill>
              </a:rPr>
              <a:t>Board Member of NBB Division</a:t>
            </a:r>
            <a:endParaRPr lang="en-US" altLang="ko-KR" sz="2800" b="1" dirty="0">
              <a:solidFill>
                <a:srgbClr val="FFC000"/>
              </a:solidFill>
            </a:endParaRPr>
          </a:p>
        </p:txBody>
      </p:sp>
      <p:graphicFrame>
        <p:nvGraphicFramePr>
          <p:cNvPr id="2" name="표 1"/>
          <p:cNvGraphicFramePr>
            <a:graphicFrameLocks noGrp="1"/>
          </p:cNvGraphicFramePr>
          <p:nvPr>
            <p:extLst>
              <p:ext uri="{D42A27DB-BD31-4B8C-83A1-F6EECF244321}">
                <p14:modId xmlns:p14="http://schemas.microsoft.com/office/powerpoint/2010/main" val="2933978591"/>
              </p:ext>
            </p:extLst>
          </p:nvPr>
        </p:nvGraphicFramePr>
        <p:xfrm>
          <a:off x="759617" y="963391"/>
          <a:ext cx="7598228" cy="5486760"/>
        </p:xfrm>
        <a:graphic>
          <a:graphicData uri="http://schemas.openxmlformats.org/drawingml/2006/table">
            <a:tbl>
              <a:tblPr firstRow="1" firstCol="1" bandRow="1">
                <a:tableStyleId>{5C22544A-7EE6-4342-B048-85BDC9FD1C3A}</a:tableStyleId>
              </a:tblPr>
              <a:tblGrid>
                <a:gridCol w="1736271"/>
                <a:gridCol w="1950417"/>
                <a:gridCol w="1955770"/>
                <a:gridCol w="1955770"/>
              </a:tblGrid>
              <a:tr h="315683">
                <a:tc rowSpan="2">
                  <a:txBody>
                    <a:bodyPr/>
                    <a:lstStyle/>
                    <a:p>
                      <a:pPr algn="ctr" latinLnBrk="1">
                        <a:lnSpc>
                          <a:spcPct val="107000"/>
                        </a:lnSpc>
                        <a:spcAft>
                          <a:spcPts val="800"/>
                        </a:spcAft>
                      </a:pPr>
                      <a:r>
                        <a:rPr lang="en-US" sz="2000" kern="0" dirty="0">
                          <a:effectLst/>
                        </a:rPr>
                        <a:t>Chair</a:t>
                      </a:r>
                      <a:endParaRPr lang="ko-KR" sz="20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l" latinLnBrk="1">
                        <a:lnSpc>
                          <a:spcPct val="107000"/>
                        </a:lnSpc>
                        <a:spcAft>
                          <a:spcPts val="800"/>
                        </a:spcAft>
                      </a:pPr>
                      <a:r>
                        <a:rPr lang="en-US" sz="1000" kern="0" dirty="0">
                          <a:solidFill>
                            <a:schemeClr val="tx1"/>
                          </a:solidFill>
                          <a:effectLst/>
                        </a:rPr>
                        <a:t>Xian-</a:t>
                      </a:r>
                      <a:r>
                        <a:rPr lang="en-US" sz="1000" kern="0" dirty="0" err="1">
                          <a:solidFill>
                            <a:schemeClr val="tx1"/>
                          </a:solidFill>
                          <a:effectLst/>
                        </a:rPr>
                        <a:t>En</a:t>
                      </a:r>
                      <a:r>
                        <a:rPr lang="en-US" sz="1000" kern="0" dirty="0">
                          <a:solidFill>
                            <a:schemeClr val="tx1"/>
                          </a:solidFill>
                          <a:effectLst/>
                        </a:rPr>
                        <a:t> Zhang (Mainland China</a:t>
                      </a:r>
                      <a:r>
                        <a:rPr lang="en-US" sz="1000" kern="0" dirty="0" smtClean="0">
                          <a:solidFill>
                            <a:schemeClr val="tx1"/>
                          </a:solidFill>
                          <a:effectLst/>
                        </a:rPr>
                        <a:t>)</a:t>
                      </a:r>
                      <a:endParaRPr lang="ko-KR" sz="900" kern="100">
                        <a:solidFill>
                          <a:schemeClr val="tx1"/>
                        </a:solidFill>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l" latinLnBrk="1">
                        <a:lnSpc>
                          <a:spcPct val="107000"/>
                        </a:lnSpc>
                        <a:spcAft>
                          <a:spcPts val="800"/>
                        </a:spcAft>
                      </a:pPr>
                      <a:r>
                        <a:rPr lang="en-US" sz="1000" kern="100" dirty="0">
                          <a:solidFill>
                            <a:schemeClr val="tx1"/>
                          </a:solidFill>
                          <a:effectLst/>
                        </a:rPr>
                        <a:t>Chinese Academy of Sciences </a:t>
                      </a:r>
                      <a:endParaRPr lang="ko-KR" sz="900" kern="100">
                        <a:solidFill>
                          <a:schemeClr val="tx1"/>
                        </a:solidFill>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l" latinLnBrk="1">
                        <a:lnSpc>
                          <a:spcPct val="107000"/>
                        </a:lnSpc>
                        <a:spcAft>
                          <a:spcPts val="800"/>
                        </a:spcAft>
                      </a:pPr>
                      <a:r>
                        <a:rPr lang="en-US" sz="1000" kern="0" dirty="0" smtClean="0">
                          <a:solidFill>
                            <a:schemeClr val="tx1"/>
                          </a:solidFill>
                          <a:effectLst/>
                        </a:rPr>
                        <a:t>zhangxe@sun5.ibp.ac.cn</a:t>
                      </a:r>
                      <a:endParaRPr lang="ko-KR" sz="900" kern="100">
                        <a:solidFill>
                          <a:schemeClr val="tx1"/>
                        </a:solidFill>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60000"/>
                        <a:lumOff val="40000"/>
                      </a:schemeClr>
                    </a:solidFill>
                  </a:tcPr>
                </a:tc>
              </a:tr>
              <a:tr h="315683">
                <a:tc vMerge="1">
                  <a:txBody>
                    <a:bodyPr/>
                    <a:lstStyle/>
                    <a:p>
                      <a:pPr latinLnBrk="1"/>
                      <a:endParaRPr lang="ko-KR" altLang="en-US"/>
                    </a:p>
                  </a:txBody>
                  <a:tcPr/>
                </a:tc>
                <a:tc>
                  <a:txBody>
                    <a:bodyPr/>
                    <a:lstStyle/>
                    <a:p>
                      <a:pPr marL="0" marR="0" lvl="0" indent="0" algn="l" defTabSz="914400" rtl="0" eaLnBrk="1" fontAlgn="auto" latinLnBrk="1" hangingPunct="1">
                        <a:lnSpc>
                          <a:spcPct val="107000"/>
                        </a:lnSpc>
                        <a:spcBef>
                          <a:spcPts val="0"/>
                        </a:spcBef>
                        <a:spcAft>
                          <a:spcPts val="800"/>
                        </a:spcAft>
                        <a:buClrTx/>
                        <a:buSzTx/>
                        <a:buFontTx/>
                        <a:buNone/>
                        <a:tabLst/>
                        <a:defRPr/>
                      </a:pPr>
                      <a:r>
                        <a:rPr lang="en-US" altLang="ko-KR" sz="1000" b="1" kern="0" dirty="0" smtClean="0">
                          <a:solidFill>
                            <a:schemeClr val="tx1"/>
                          </a:solidFill>
                          <a:effectLst/>
                        </a:rPr>
                        <a:t>Tai Hyun Park (Korea)</a:t>
                      </a:r>
                      <a:endParaRPr lang="ko-KR" altLang="ko-KR" sz="1000" b="1" kern="100" smtClean="0">
                        <a:solidFill>
                          <a:schemeClr val="tx1"/>
                        </a:solidFill>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l" latinLnBrk="1">
                        <a:lnSpc>
                          <a:spcPct val="107000"/>
                        </a:lnSpc>
                        <a:spcAft>
                          <a:spcPts val="800"/>
                        </a:spcAft>
                      </a:pPr>
                      <a:r>
                        <a:rPr lang="en-US" altLang="ko-KR" sz="1000" b="1" kern="100" dirty="0" smtClean="0">
                          <a:solidFill>
                            <a:schemeClr val="tx1"/>
                          </a:solidFill>
                          <a:effectLst/>
                          <a:latin typeface="함초롬돋움" panose="020B0604000101010101" pitchFamily="50" charset="-127"/>
                          <a:ea typeface="함초롬돋움" panose="020B0604000101010101" pitchFamily="50" charset="-127"/>
                          <a:cs typeface="Arial" panose="020B0604020202020204" pitchFamily="34" charset="0"/>
                        </a:rPr>
                        <a:t>Seoul National University</a:t>
                      </a:r>
                    </a:p>
                  </a:txBody>
                  <a:tcPr marL="15900" marR="15900" marT="0" marB="0" anchor="ct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l" latinLnBrk="1">
                        <a:lnSpc>
                          <a:spcPct val="107000"/>
                        </a:lnSpc>
                        <a:spcAft>
                          <a:spcPts val="800"/>
                        </a:spcAft>
                      </a:pPr>
                      <a:r>
                        <a:rPr lang="en-US" altLang="ko-KR" sz="1000" b="1" kern="100" dirty="0" smtClean="0">
                          <a:solidFill>
                            <a:schemeClr val="tx1"/>
                          </a:solidFill>
                          <a:effectLst/>
                          <a:latin typeface="함초롬돋움" panose="020B0604000101010101" pitchFamily="50" charset="-127"/>
                          <a:ea typeface="함초롬돋움" panose="020B0604000101010101" pitchFamily="50" charset="-127"/>
                          <a:cs typeface="Arial" panose="020B0604020202020204" pitchFamily="34" charset="0"/>
                        </a:rPr>
                        <a:t>thpark@snu.ac.kr</a:t>
                      </a:r>
                    </a:p>
                  </a:txBody>
                  <a:tcPr marL="15900" marR="1590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60000"/>
                        <a:lumOff val="40000"/>
                      </a:schemeClr>
                    </a:solidFill>
                  </a:tcPr>
                </a:tc>
              </a:tr>
              <a:tr h="401337">
                <a:tc rowSpan="12">
                  <a:txBody>
                    <a:bodyPr/>
                    <a:lstStyle/>
                    <a:p>
                      <a:pPr algn="ctr" latinLnBrk="1">
                        <a:lnSpc>
                          <a:spcPct val="107000"/>
                        </a:lnSpc>
                        <a:spcAft>
                          <a:spcPts val="800"/>
                        </a:spcAft>
                      </a:pPr>
                      <a:r>
                        <a:rPr lang="en-US" sz="2000" kern="0" dirty="0">
                          <a:effectLst/>
                        </a:rPr>
                        <a:t>Board member</a:t>
                      </a:r>
                      <a:endParaRPr lang="ko-KR" sz="20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l" latinLnBrk="1">
                        <a:lnSpc>
                          <a:spcPct val="107000"/>
                        </a:lnSpc>
                        <a:spcAft>
                          <a:spcPts val="800"/>
                        </a:spcAft>
                      </a:pPr>
                      <a:r>
                        <a:rPr lang="en-US" sz="1000" kern="100" dirty="0">
                          <a:effectLst/>
                        </a:rPr>
                        <a:t>Chimed </a:t>
                      </a:r>
                      <a:r>
                        <a:rPr lang="en-US" sz="1000" kern="100" dirty="0" err="1">
                          <a:effectLst/>
                        </a:rPr>
                        <a:t>Ganzorig</a:t>
                      </a:r>
                      <a:r>
                        <a:rPr lang="en-US" sz="1000" kern="100" dirty="0">
                          <a:effectLst/>
                        </a:rPr>
                        <a:t> (Mongolia)</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l" latinLnBrk="1">
                        <a:lnSpc>
                          <a:spcPct val="107000"/>
                        </a:lnSpc>
                        <a:spcAft>
                          <a:spcPts val="800"/>
                        </a:spcAft>
                      </a:pPr>
                      <a:r>
                        <a:rPr lang="en-US" sz="1000" kern="0" dirty="0">
                          <a:effectLst/>
                        </a:rPr>
                        <a:t>National University of Mongolia</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T w="38100" cap="flat" cmpd="sng" algn="ctr">
                      <a:solidFill>
                        <a:schemeClr val="bg1"/>
                      </a:solidFill>
                      <a:prstDash val="solid"/>
                      <a:round/>
                      <a:headEnd type="none" w="med" len="med"/>
                      <a:tailEnd type="none" w="med" len="med"/>
                    </a:lnT>
                  </a:tcPr>
                </a:tc>
                <a:tc>
                  <a:txBody>
                    <a:bodyPr/>
                    <a:lstStyle/>
                    <a:p>
                      <a:pPr algn="l" latinLnBrk="1">
                        <a:lnSpc>
                          <a:spcPct val="107000"/>
                        </a:lnSpc>
                        <a:spcAft>
                          <a:spcPts val="800"/>
                        </a:spcAft>
                      </a:pPr>
                      <a:r>
                        <a:rPr lang="en-US" sz="1000" u="sng" kern="100" dirty="0">
                          <a:effectLst/>
                          <a:uFill>
                            <a:solidFill>
                              <a:srgbClr val="000000"/>
                            </a:solidFill>
                          </a:uFill>
                          <a:hlinkClick r:id="rId2" tooltip="ganzorig@nmit.edu.mn"/>
                        </a:rPr>
                        <a:t>ganzorig@nmit.edu.mn</a:t>
                      </a:r>
                      <a:r>
                        <a:rPr lang="en-US" sz="1000" kern="100" dirty="0">
                          <a:effectLst/>
                        </a:rPr>
                        <a:t>; </a:t>
                      </a:r>
                      <a:r>
                        <a:rPr lang="en-US" sz="1000" u="sng" kern="100" dirty="0" smtClean="0">
                          <a:effectLst/>
                          <a:uFill>
                            <a:solidFill>
                              <a:srgbClr val="000000"/>
                            </a:solidFill>
                          </a:uFill>
                          <a:hlinkClick r:id="rId3" tooltip="ganzo_oled@yahoo.com"/>
                        </a:rPr>
                        <a:t>ganzo_oled@yahoo.com</a:t>
                      </a:r>
                      <a:endParaRPr lang="en-US" sz="1000" u="sng" kern="100" dirty="0" smtClean="0">
                        <a:effectLst/>
                        <a:uFill>
                          <a:solidFill>
                            <a:srgbClr val="000000"/>
                          </a:solidFill>
                        </a:uFill>
                      </a:endParaRPr>
                    </a:p>
                  </a:txBody>
                  <a:tcPr marL="15900" marR="1590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r>
              <a:tr h="401337">
                <a:tc vMerge="1">
                  <a:txBody>
                    <a:bodyPr/>
                    <a:lstStyle/>
                    <a:p>
                      <a:pPr latinLnBrk="1"/>
                      <a:endParaRPr lang="ko-KR" altLang="en-US"/>
                    </a:p>
                  </a:txBody>
                  <a:tcPr/>
                </a:tc>
                <a:tc>
                  <a:txBody>
                    <a:bodyPr/>
                    <a:lstStyle/>
                    <a:p>
                      <a:pPr algn="l" latinLnBrk="1">
                        <a:lnSpc>
                          <a:spcPct val="107000"/>
                        </a:lnSpc>
                        <a:spcAft>
                          <a:spcPts val="800"/>
                        </a:spcAft>
                      </a:pPr>
                      <a:r>
                        <a:rPr lang="en-US" sz="1000" kern="100">
                          <a:effectLst/>
                        </a:rPr>
                        <a:t>Wen-Yih Chen (Taiwan)</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100" dirty="0">
                          <a:effectLst/>
                        </a:rPr>
                        <a:t>National Central University</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tc>
                <a:tc>
                  <a:txBody>
                    <a:bodyPr/>
                    <a:lstStyle/>
                    <a:p>
                      <a:pPr algn="l" latinLnBrk="1">
                        <a:lnSpc>
                          <a:spcPct val="107000"/>
                        </a:lnSpc>
                        <a:spcAft>
                          <a:spcPts val="800"/>
                        </a:spcAft>
                      </a:pPr>
                      <a:r>
                        <a:rPr lang="en-US" sz="1000" u="sng" kern="100">
                          <a:effectLst/>
                          <a:uFill>
                            <a:solidFill>
                              <a:srgbClr val="000000"/>
                            </a:solidFill>
                          </a:uFill>
                          <a:hlinkClick r:id="rId4" tooltip="wychen@ncu.edu.tw"/>
                        </a:rPr>
                        <a:t>wychen@ncu.edu.tw</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R w="38100" cap="flat" cmpd="sng" algn="ctr">
                      <a:solidFill>
                        <a:schemeClr val="bg1"/>
                      </a:solidFill>
                      <a:prstDash val="solid"/>
                      <a:round/>
                      <a:headEnd type="none" w="med" len="med"/>
                      <a:tailEnd type="none" w="med" len="med"/>
                    </a:lnR>
                  </a:tcPr>
                </a:tc>
              </a:tr>
              <a:tr h="602005">
                <a:tc vMerge="1">
                  <a:txBody>
                    <a:bodyPr/>
                    <a:lstStyle/>
                    <a:p>
                      <a:pPr latinLnBrk="1"/>
                      <a:endParaRPr lang="ko-KR" altLang="en-US"/>
                    </a:p>
                  </a:txBody>
                  <a:tcPr/>
                </a:tc>
                <a:tc>
                  <a:txBody>
                    <a:bodyPr/>
                    <a:lstStyle/>
                    <a:p>
                      <a:pPr algn="l" latinLnBrk="1">
                        <a:lnSpc>
                          <a:spcPct val="107000"/>
                        </a:lnSpc>
                        <a:spcAft>
                          <a:spcPts val="800"/>
                        </a:spcAft>
                      </a:pPr>
                      <a:r>
                        <a:rPr lang="en-US" sz="1000" kern="100">
                          <a:effectLst/>
                        </a:rPr>
                        <a:t>Mei-Jywan Syu (Taiwan)</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100" dirty="0">
                          <a:effectLst/>
                        </a:rPr>
                        <a:t>National Cheng Kung University</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tc>
                <a:tc>
                  <a:txBody>
                    <a:bodyPr/>
                    <a:lstStyle/>
                    <a:p>
                      <a:pPr algn="l" latinLnBrk="1">
                        <a:lnSpc>
                          <a:spcPct val="107000"/>
                        </a:lnSpc>
                        <a:spcAft>
                          <a:spcPts val="800"/>
                        </a:spcAft>
                      </a:pPr>
                      <a:r>
                        <a:rPr lang="en-US" sz="1000" u="sng" kern="100" dirty="0">
                          <a:effectLst/>
                          <a:uFill>
                            <a:solidFill>
                              <a:srgbClr val="000000"/>
                            </a:solidFill>
                          </a:uFill>
                          <a:hlinkClick r:id="rId5" tooltip="syumj@mail.ncku.edu.tw"/>
                        </a:rPr>
                        <a:t>syumj@mail.ncku.edu.tw</a:t>
                      </a:r>
                      <a:r>
                        <a:rPr lang="en-US" sz="1000" kern="100" dirty="0">
                          <a:effectLst/>
                        </a:rPr>
                        <a:t>; </a:t>
                      </a:r>
                      <a:r>
                        <a:rPr lang="en-US" sz="1000" u="sng" kern="100" dirty="0">
                          <a:effectLst/>
                          <a:uFill>
                            <a:solidFill>
                              <a:srgbClr val="000000"/>
                            </a:solidFill>
                          </a:uFill>
                          <a:hlinkClick r:id="rId6" tooltip="Syumei2014@gmail.com"/>
                        </a:rPr>
                        <a:t>Syumei2014@gmail.com</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R w="38100" cap="flat" cmpd="sng" algn="ctr">
                      <a:solidFill>
                        <a:schemeClr val="bg1"/>
                      </a:solidFill>
                      <a:prstDash val="solid"/>
                      <a:round/>
                      <a:headEnd type="none" w="med" len="med"/>
                      <a:tailEnd type="none" w="med" len="med"/>
                    </a:lnR>
                  </a:tcPr>
                </a:tc>
              </a:tr>
              <a:tr h="397147">
                <a:tc vMerge="1">
                  <a:txBody>
                    <a:bodyPr/>
                    <a:lstStyle/>
                    <a:p>
                      <a:pPr latinLnBrk="1"/>
                      <a:endParaRPr lang="ko-KR" altLang="en-US"/>
                    </a:p>
                  </a:txBody>
                  <a:tcPr/>
                </a:tc>
                <a:tc>
                  <a:txBody>
                    <a:bodyPr/>
                    <a:lstStyle/>
                    <a:p>
                      <a:pPr algn="l" latinLnBrk="1">
                        <a:lnSpc>
                          <a:spcPct val="107000"/>
                        </a:lnSpc>
                        <a:spcAft>
                          <a:spcPts val="800"/>
                        </a:spcAft>
                      </a:pPr>
                      <a:r>
                        <a:rPr lang="en-US" sz="1000" kern="100">
                          <a:effectLst/>
                        </a:rPr>
                        <a:t>Minoru Seki (Japan)</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100">
                          <a:effectLst/>
                        </a:rPr>
                        <a:t>Chiba University</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tc>
                <a:tc>
                  <a:txBody>
                    <a:bodyPr/>
                    <a:lstStyle/>
                    <a:p>
                      <a:pPr algn="l" latinLnBrk="1">
                        <a:lnSpc>
                          <a:spcPct val="107000"/>
                        </a:lnSpc>
                        <a:spcAft>
                          <a:spcPts val="800"/>
                        </a:spcAft>
                      </a:pPr>
                      <a:r>
                        <a:rPr lang="en-US" sz="1000" u="sng" kern="100" dirty="0">
                          <a:effectLst/>
                          <a:uFill>
                            <a:solidFill>
                              <a:srgbClr val="000000"/>
                            </a:solidFill>
                          </a:uFill>
                          <a:hlinkClick r:id="rId7" tooltip="mseki@faculty.chiba-u.jp"/>
                        </a:rPr>
                        <a:t>mseki@faculty.chiba-u.jp</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R w="38100" cap="flat" cmpd="sng" algn="ctr">
                      <a:solidFill>
                        <a:schemeClr val="bg1"/>
                      </a:solidFill>
                      <a:prstDash val="solid"/>
                      <a:round/>
                      <a:headEnd type="none" w="med" len="med"/>
                      <a:tailEnd type="none" w="med" len="med"/>
                    </a:lnR>
                  </a:tcPr>
                </a:tc>
              </a:tr>
              <a:tr h="401337">
                <a:tc vMerge="1">
                  <a:txBody>
                    <a:bodyPr/>
                    <a:lstStyle/>
                    <a:p>
                      <a:pPr latinLnBrk="1"/>
                      <a:endParaRPr lang="ko-KR" altLang="en-US"/>
                    </a:p>
                  </a:txBody>
                  <a:tcPr/>
                </a:tc>
                <a:tc>
                  <a:txBody>
                    <a:bodyPr/>
                    <a:lstStyle/>
                    <a:p>
                      <a:pPr algn="l" latinLnBrk="1">
                        <a:lnSpc>
                          <a:spcPct val="107000"/>
                        </a:lnSpc>
                        <a:spcAft>
                          <a:spcPts val="800"/>
                        </a:spcAft>
                      </a:pPr>
                      <a:r>
                        <a:rPr lang="en-US" sz="1000" kern="100">
                          <a:effectLst/>
                        </a:rPr>
                        <a:t>Eiichi Tamiya (Japan)</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0">
                          <a:effectLst/>
                        </a:rPr>
                        <a:t>Osaka University</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tc>
                <a:tc>
                  <a:txBody>
                    <a:bodyPr/>
                    <a:lstStyle/>
                    <a:p>
                      <a:pPr algn="l" latinLnBrk="1">
                        <a:lnSpc>
                          <a:spcPct val="107000"/>
                        </a:lnSpc>
                        <a:spcAft>
                          <a:spcPts val="800"/>
                        </a:spcAft>
                      </a:pPr>
                      <a:r>
                        <a:rPr lang="en-US" sz="1000" u="sng" kern="100" dirty="0">
                          <a:effectLst/>
                          <a:uFill>
                            <a:solidFill>
                              <a:srgbClr val="000000"/>
                            </a:solidFill>
                          </a:uFill>
                          <a:hlinkClick r:id="rId8" tooltip="tamiya@ap.eng.osaka-u.ac.jp"/>
                        </a:rPr>
                        <a:t>tamiya@ap.eng.osaka-u.ac.jp</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R w="38100" cap="flat" cmpd="sng" algn="ctr">
                      <a:solidFill>
                        <a:schemeClr val="bg1"/>
                      </a:solidFill>
                      <a:prstDash val="solid"/>
                      <a:round/>
                      <a:headEnd type="none" w="med" len="med"/>
                      <a:tailEnd type="none" w="med" len="med"/>
                    </a:lnR>
                  </a:tcPr>
                </a:tc>
              </a:tr>
              <a:tr h="213099">
                <a:tc vMerge="1">
                  <a:txBody>
                    <a:bodyPr/>
                    <a:lstStyle/>
                    <a:p>
                      <a:pPr latinLnBrk="1"/>
                      <a:endParaRPr lang="ko-KR" altLang="en-US"/>
                    </a:p>
                  </a:txBody>
                  <a:tcPr/>
                </a:tc>
                <a:tc>
                  <a:txBody>
                    <a:bodyPr/>
                    <a:lstStyle/>
                    <a:p>
                      <a:pPr algn="l" latinLnBrk="1">
                        <a:lnSpc>
                          <a:spcPct val="107000"/>
                        </a:lnSpc>
                        <a:spcAft>
                          <a:spcPts val="800"/>
                        </a:spcAft>
                      </a:pPr>
                      <a:r>
                        <a:rPr lang="en-US" sz="1000" kern="100">
                          <a:effectLst/>
                        </a:rPr>
                        <a:t>Man Bock Gu (Korea)</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0">
                          <a:effectLst/>
                        </a:rPr>
                        <a:t>Korea University</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tc>
                <a:tc>
                  <a:txBody>
                    <a:bodyPr/>
                    <a:lstStyle/>
                    <a:p>
                      <a:pPr algn="l" latinLnBrk="1">
                        <a:lnSpc>
                          <a:spcPct val="107000"/>
                        </a:lnSpc>
                        <a:spcAft>
                          <a:spcPts val="800"/>
                        </a:spcAft>
                      </a:pPr>
                      <a:r>
                        <a:rPr lang="en-US" sz="1000" u="sng" kern="100" dirty="0">
                          <a:effectLst/>
                          <a:uFill>
                            <a:solidFill>
                              <a:srgbClr val="000000"/>
                            </a:solidFill>
                          </a:uFill>
                          <a:hlinkClick r:id="rId9" tooltip="mbgu@korea.ac.kr"/>
                        </a:rPr>
                        <a:t>mbgu@korea.ac.kr</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R w="38100" cap="flat" cmpd="sng" algn="ctr">
                      <a:solidFill>
                        <a:schemeClr val="bg1"/>
                      </a:solidFill>
                      <a:prstDash val="solid"/>
                      <a:round/>
                      <a:headEnd type="none" w="med" len="med"/>
                      <a:tailEnd type="none" w="med" len="med"/>
                    </a:lnR>
                  </a:tcPr>
                </a:tc>
              </a:tr>
              <a:tr h="401337">
                <a:tc vMerge="1">
                  <a:txBody>
                    <a:bodyPr/>
                    <a:lstStyle/>
                    <a:p>
                      <a:pPr latinLnBrk="1"/>
                      <a:endParaRPr lang="ko-KR" altLang="en-US"/>
                    </a:p>
                  </a:txBody>
                  <a:tcPr/>
                </a:tc>
                <a:tc>
                  <a:txBody>
                    <a:bodyPr/>
                    <a:lstStyle/>
                    <a:p>
                      <a:pPr algn="l" latinLnBrk="1">
                        <a:lnSpc>
                          <a:spcPct val="107000"/>
                        </a:lnSpc>
                        <a:spcAft>
                          <a:spcPts val="800"/>
                        </a:spcAft>
                      </a:pPr>
                      <a:r>
                        <a:rPr lang="en-US" sz="1000" kern="100">
                          <a:effectLst/>
                        </a:rPr>
                        <a:t>Mengsu (Micheal) Yang (Hong Kong)</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100">
                          <a:effectLst/>
                        </a:rPr>
                        <a:t>City University of Hong Kong</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tc>
                <a:tc>
                  <a:txBody>
                    <a:bodyPr/>
                    <a:lstStyle/>
                    <a:p>
                      <a:pPr algn="l" latinLnBrk="1">
                        <a:lnSpc>
                          <a:spcPct val="107000"/>
                        </a:lnSpc>
                        <a:spcAft>
                          <a:spcPts val="800"/>
                        </a:spcAft>
                      </a:pPr>
                      <a:r>
                        <a:rPr lang="en-US" sz="1000" u="sng" kern="100" dirty="0">
                          <a:effectLst/>
                          <a:uFill>
                            <a:solidFill>
                              <a:srgbClr val="000000"/>
                            </a:solidFill>
                          </a:uFill>
                          <a:hlinkClick r:id="rId10" tooltip="bhmyang@cityu.edu.hk"/>
                        </a:rPr>
                        <a:t>bhmyang@cityu.edu.hk</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R w="38100" cap="flat" cmpd="sng" algn="ctr">
                      <a:solidFill>
                        <a:schemeClr val="bg1"/>
                      </a:solidFill>
                      <a:prstDash val="solid"/>
                      <a:round/>
                      <a:headEnd type="none" w="med" len="med"/>
                      <a:tailEnd type="none" w="med" len="med"/>
                    </a:lnR>
                  </a:tcPr>
                </a:tc>
              </a:tr>
              <a:tr h="401337">
                <a:tc vMerge="1">
                  <a:txBody>
                    <a:bodyPr/>
                    <a:lstStyle/>
                    <a:p>
                      <a:pPr latinLnBrk="1"/>
                      <a:endParaRPr lang="ko-KR" altLang="en-US"/>
                    </a:p>
                  </a:txBody>
                  <a:tcPr/>
                </a:tc>
                <a:tc>
                  <a:txBody>
                    <a:bodyPr/>
                    <a:lstStyle/>
                    <a:p>
                      <a:pPr algn="l" latinLnBrk="1">
                        <a:lnSpc>
                          <a:spcPct val="107000"/>
                        </a:lnSpc>
                        <a:spcAft>
                          <a:spcPts val="800"/>
                        </a:spcAft>
                      </a:pPr>
                      <a:r>
                        <a:rPr lang="en-US" sz="1000" kern="100">
                          <a:effectLst/>
                        </a:rPr>
                        <a:t>Ning Gu (Mainland China)</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0">
                          <a:effectLst/>
                        </a:rPr>
                        <a:t>Southeast University</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tc>
                <a:tc>
                  <a:txBody>
                    <a:bodyPr/>
                    <a:lstStyle/>
                    <a:p>
                      <a:pPr algn="l" latinLnBrk="1">
                        <a:lnSpc>
                          <a:spcPct val="107000"/>
                        </a:lnSpc>
                        <a:spcAft>
                          <a:spcPts val="800"/>
                        </a:spcAft>
                      </a:pPr>
                      <a:r>
                        <a:rPr lang="en-US" sz="1000" u="sng" kern="100" dirty="0">
                          <a:effectLst/>
                          <a:uFill>
                            <a:solidFill>
                              <a:srgbClr val="000000"/>
                            </a:solidFill>
                          </a:uFill>
                          <a:hlinkClick r:id="rId11" tooltip="guning@seu.edu.cn"/>
                        </a:rPr>
                        <a:t>guning@seu.edu.cn</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R w="38100" cap="flat" cmpd="sng" algn="ctr">
                      <a:solidFill>
                        <a:schemeClr val="bg1"/>
                      </a:solidFill>
                      <a:prstDash val="solid"/>
                      <a:round/>
                      <a:headEnd type="none" w="med" len="med"/>
                      <a:tailEnd type="none" w="med" len="med"/>
                    </a:lnR>
                  </a:tcPr>
                </a:tc>
              </a:tr>
              <a:tr h="411707">
                <a:tc vMerge="1">
                  <a:txBody>
                    <a:bodyPr/>
                    <a:lstStyle/>
                    <a:p>
                      <a:pPr latinLnBrk="1"/>
                      <a:endParaRPr lang="ko-KR" altLang="en-US"/>
                    </a:p>
                  </a:txBody>
                  <a:tcPr/>
                </a:tc>
                <a:tc>
                  <a:txBody>
                    <a:bodyPr/>
                    <a:lstStyle/>
                    <a:p>
                      <a:pPr algn="l" latinLnBrk="1">
                        <a:lnSpc>
                          <a:spcPct val="107000"/>
                        </a:lnSpc>
                        <a:spcAft>
                          <a:spcPts val="800"/>
                        </a:spcAft>
                      </a:pPr>
                      <a:r>
                        <a:rPr lang="en-US" sz="1000" kern="0">
                          <a:effectLst/>
                        </a:rPr>
                        <a:t>Mariena Ketudat-Cairns (Thailand)</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100">
                          <a:effectLst/>
                        </a:rPr>
                        <a:t>Suranaree University of Technology</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tc>
                <a:tc>
                  <a:txBody>
                    <a:bodyPr/>
                    <a:lstStyle/>
                    <a:p>
                      <a:pPr algn="l" latinLnBrk="1">
                        <a:lnSpc>
                          <a:spcPct val="107000"/>
                        </a:lnSpc>
                        <a:spcAft>
                          <a:spcPts val="800"/>
                        </a:spcAft>
                      </a:pPr>
                      <a:r>
                        <a:rPr lang="en-US" sz="1000" kern="100" dirty="0" smtClean="0">
                          <a:effectLst/>
                          <a:hlinkClick r:id="rId12"/>
                        </a:rPr>
                        <a:t>ketudat@sut.ac.th</a:t>
                      </a:r>
                      <a:endParaRPr lang="en-US" sz="1000" kern="100" dirty="0" smtClean="0">
                        <a:effectLst/>
                      </a:endParaRPr>
                    </a:p>
                    <a:p>
                      <a:pPr algn="l" latinLnBrk="1">
                        <a:lnSpc>
                          <a:spcPct val="107000"/>
                        </a:lnSpc>
                        <a:spcAft>
                          <a:spcPts val="800"/>
                        </a:spcAft>
                      </a:pPr>
                      <a:endParaRPr lang="ko-KR" sz="900" kern="100" dirty="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R w="38100" cap="flat" cmpd="sng" algn="ctr">
                      <a:solidFill>
                        <a:schemeClr val="bg1"/>
                      </a:solidFill>
                      <a:prstDash val="solid"/>
                      <a:round/>
                      <a:headEnd type="none" w="med" len="med"/>
                      <a:tailEnd type="none" w="med" len="med"/>
                    </a:lnR>
                  </a:tcPr>
                </a:tc>
              </a:tr>
              <a:tr h="411707">
                <a:tc vMerge="1">
                  <a:txBody>
                    <a:bodyPr/>
                    <a:lstStyle/>
                    <a:p>
                      <a:pPr latinLnBrk="1"/>
                      <a:endParaRPr lang="ko-KR" altLang="en-US"/>
                    </a:p>
                  </a:txBody>
                  <a:tcPr/>
                </a:tc>
                <a:tc>
                  <a:txBody>
                    <a:bodyPr/>
                    <a:lstStyle/>
                    <a:p>
                      <a:pPr algn="l" latinLnBrk="1">
                        <a:lnSpc>
                          <a:spcPct val="107000"/>
                        </a:lnSpc>
                        <a:spcAft>
                          <a:spcPts val="800"/>
                        </a:spcAft>
                      </a:pPr>
                      <a:r>
                        <a:rPr lang="en-US" sz="1000" kern="0">
                          <a:effectLst/>
                        </a:rPr>
                        <a:t>Shafinaz Binti Shahir (Malaysia)</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100">
                          <a:effectLst/>
                        </a:rPr>
                        <a:t>Universiti Teknologi Malaysia</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tc>
                <a:tc>
                  <a:txBody>
                    <a:bodyPr/>
                    <a:lstStyle/>
                    <a:p>
                      <a:pPr algn="l" latinLnBrk="1">
                        <a:lnSpc>
                          <a:spcPct val="107000"/>
                        </a:lnSpc>
                        <a:spcAft>
                          <a:spcPts val="800"/>
                        </a:spcAft>
                      </a:pPr>
                      <a:r>
                        <a:rPr lang="en-US" sz="1000" kern="0" dirty="0" smtClean="0">
                          <a:effectLst/>
                          <a:hlinkClick r:id="rId13"/>
                        </a:rPr>
                        <a:t>shafinazshahir@utm.my</a:t>
                      </a:r>
                      <a:endParaRPr lang="en-US" sz="1000" kern="0" dirty="0" smtClean="0">
                        <a:effectLst/>
                      </a:endParaRPr>
                    </a:p>
                    <a:p>
                      <a:pPr algn="l" latinLnBrk="1">
                        <a:lnSpc>
                          <a:spcPct val="107000"/>
                        </a:lnSpc>
                        <a:spcAft>
                          <a:spcPts val="800"/>
                        </a:spcAft>
                      </a:pPr>
                      <a:endParaRPr lang="ko-KR" sz="900" kern="100" dirty="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nchor="ctr">
                    <a:lnR w="38100" cap="flat" cmpd="sng" algn="ctr">
                      <a:solidFill>
                        <a:schemeClr val="bg1"/>
                      </a:solidFill>
                      <a:prstDash val="solid"/>
                      <a:round/>
                      <a:headEnd type="none" w="med" len="med"/>
                      <a:tailEnd type="none" w="med" len="med"/>
                    </a:lnR>
                  </a:tcPr>
                </a:tc>
              </a:tr>
              <a:tr h="401337">
                <a:tc vMerge="1">
                  <a:txBody>
                    <a:bodyPr/>
                    <a:lstStyle/>
                    <a:p>
                      <a:pPr latinLnBrk="1"/>
                      <a:endParaRPr lang="ko-KR" altLang="en-US"/>
                    </a:p>
                  </a:txBody>
                  <a:tcPr/>
                </a:tc>
                <a:tc>
                  <a:txBody>
                    <a:bodyPr/>
                    <a:lstStyle/>
                    <a:p>
                      <a:pPr algn="l" latinLnBrk="1">
                        <a:lnSpc>
                          <a:spcPct val="107000"/>
                        </a:lnSpc>
                        <a:spcAft>
                          <a:spcPts val="800"/>
                        </a:spcAft>
                      </a:pPr>
                      <a:r>
                        <a:rPr lang="en-US" sz="1000" kern="0">
                          <a:effectLst/>
                        </a:rPr>
                        <a:t>Le Quang Luan (Vietnam)</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L w="38100" cap="flat" cmpd="sng" algn="ctr">
                      <a:solidFill>
                        <a:schemeClr val="bg1"/>
                      </a:solidFill>
                      <a:prstDash val="solid"/>
                      <a:round/>
                      <a:headEnd type="none" w="med" len="med"/>
                      <a:tailEnd type="none" w="med" len="med"/>
                    </a:lnL>
                  </a:tcPr>
                </a:tc>
                <a:tc>
                  <a:txBody>
                    <a:bodyPr/>
                    <a:lstStyle/>
                    <a:p>
                      <a:pPr algn="l" latinLnBrk="1">
                        <a:lnSpc>
                          <a:spcPct val="107000"/>
                        </a:lnSpc>
                        <a:spcAft>
                          <a:spcPts val="800"/>
                        </a:spcAft>
                      </a:pPr>
                      <a:r>
                        <a:rPr lang="en-US" sz="1000" kern="100">
                          <a:effectLst/>
                        </a:rPr>
                        <a:t>Biotechnology Center of Hochiminh City</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tc>
                <a:tc>
                  <a:txBody>
                    <a:bodyPr/>
                    <a:lstStyle/>
                    <a:p>
                      <a:pPr algn="l" latinLnBrk="1">
                        <a:lnSpc>
                          <a:spcPct val="107000"/>
                        </a:lnSpc>
                        <a:spcAft>
                          <a:spcPts val="800"/>
                        </a:spcAft>
                      </a:pPr>
                      <a:r>
                        <a:rPr lang="en-US" sz="1000" u="sng" kern="100" dirty="0">
                          <a:effectLst/>
                          <a:uFill>
                            <a:solidFill>
                              <a:srgbClr val="000000"/>
                            </a:solidFill>
                          </a:uFill>
                          <a:hlinkClick r:id="rId14"/>
                        </a:rPr>
                        <a:t>lequangluan@gmail.com</a:t>
                      </a:r>
                      <a:r>
                        <a:rPr lang="en-US" sz="1000" kern="100" dirty="0">
                          <a:effectLst/>
                        </a:rPr>
                        <a:t> </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R w="38100" cap="flat" cmpd="sng" algn="ctr">
                      <a:solidFill>
                        <a:schemeClr val="bg1"/>
                      </a:solidFill>
                      <a:prstDash val="solid"/>
                      <a:round/>
                      <a:headEnd type="none" w="med" len="med"/>
                      <a:tailEnd type="none" w="med" len="med"/>
                    </a:lnR>
                  </a:tcPr>
                </a:tc>
              </a:tr>
              <a:tr h="411707">
                <a:tc vMerge="1">
                  <a:txBody>
                    <a:bodyPr/>
                    <a:lstStyle/>
                    <a:p>
                      <a:pPr latinLnBrk="1"/>
                      <a:endParaRPr lang="ko-KR" altLang="en-US"/>
                    </a:p>
                  </a:txBody>
                  <a:tcPr/>
                </a:tc>
                <a:tc>
                  <a:txBody>
                    <a:bodyPr/>
                    <a:lstStyle/>
                    <a:p>
                      <a:pPr algn="l" latinLnBrk="1">
                        <a:lnSpc>
                          <a:spcPct val="107000"/>
                        </a:lnSpc>
                        <a:spcAft>
                          <a:spcPts val="800"/>
                        </a:spcAft>
                      </a:pPr>
                      <a:r>
                        <a:rPr lang="en-US" sz="1000" kern="0">
                          <a:effectLst/>
                        </a:rPr>
                        <a:t>Ravikrishnan Elangovan (India)</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l" latinLnBrk="1">
                        <a:lnSpc>
                          <a:spcPct val="107000"/>
                        </a:lnSpc>
                        <a:spcAft>
                          <a:spcPts val="800"/>
                        </a:spcAft>
                      </a:pPr>
                      <a:r>
                        <a:rPr lang="en-US" sz="1000" kern="0">
                          <a:effectLst/>
                        </a:rPr>
                        <a:t>Indian Institute of Technology Delhi</a:t>
                      </a:r>
                      <a:endParaRPr lang="ko-KR" sz="900" kern="10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B w="38100" cap="flat" cmpd="sng" algn="ctr">
                      <a:solidFill>
                        <a:schemeClr val="bg1"/>
                      </a:solidFill>
                      <a:prstDash val="solid"/>
                      <a:round/>
                      <a:headEnd type="none" w="med" len="med"/>
                      <a:tailEnd type="none" w="med" len="med"/>
                    </a:lnB>
                  </a:tcPr>
                </a:tc>
                <a:tc>
                  <a:txBody>
                    <a:bodyPr/>
                    <a:lstStyle/>
                    <a:p>
                      <a:pPr algn="l" latinLnBrk="1">
                        <a:lnSpc>
                          <a:spcPct val="107000"/>
                        </a:lnSpc>
                        <a:spcAft>
                          <a:spcPts val="800"/>
                        </a:spcAft>
                      </a:pPr>
                      <a:r>
                        <a:rPr lang="en-US" sz="1000" kern="0" dirty="0" smtClean="0">
                          <a:effectLst/>
                          <a:hlinkClick r:id="rId15"/>
                        </a:rPr>
                        <a:t>Elangovan@dbeb.iitd.ac.in</a:t>
                      </a:r>
                      <a:endParaRPr lang="en-US" sz="1000" kern="0" dirty="0" smtClean="0">
                        <a:effectLst/>
                      </a:endParaRPr>
                    </a:p>
                    <a:p>
                      <a:pPr algn="l" latinLnBrk="1">
                        <a:lnSpc>
                          <a:spcPct val="107000"/>
                        </a:lnSpc>
                        <a:spcAft>
                          <a:spcPts val="800"/>
                        </a:spcAft>
                      </a:pPr>
                      <a:endParaRPr lang="ko-KR" sz="900" kern="100" dirty="0">
                        <a:effectLst/>
                        <a:latin typeface="함초롬돋움" panose="020B0604000101010101" pitchFamily="50" charset="-127"/>
                        <a:ea typeface="함초롬돋움" panose="020B0604000101010101" pitchFamily="50" charset="-127"/>
                        <a:cs typeface="Arial" panose="020B0604020202020204" pitchFamily="34" charset="0"/>
                      </a:endParaRPr>
                    </a:p>
                  </a:txBody>
                  <a:tcPr marL="15900" marR="15900" marT="0" marB="0">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2802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9EFA0225-E795-4828-A0E4-85FB84A396DF}"/>
              </a:ext>
            </a:extLst>
          </p:cNvPr>
          <p:cNvSpPr txBox="1"/>
          <p:nvPr/>
        </p:nvSpPr>
        <p:spPr>
          <a:xfrm>
            <a:off x="702128" y="309095"/>
            <a:ext cx="7713207" cy="523220"/>
          </a:xfrm>
          <a:prstGeom prst="rect">
            <a:avLst/>
          </a:prstGeom>
          <a:noFill/>
        </p:spPr>
        <p:txBody>
          <a:bodyPr wrap="square">
            <a:spAutoFit/>
          </a:bodyPr>
          <a:lstStyle/>
          <a:p>
            <a:r>
              <a:rPr lang="en-US" altLang="zh-CN" sz="2800" b="1" u="sng" dirty="0" smtClean="0">
                <a:solidFill>
                  <a:srgbClr val="FFC000"/>
                </a:solidFill>
              </a:rPr>
              <a:t>Activities of NBB Division in 2015</a:t>
            </a:r>
            <a:endParaRPr lang="en-US" altLang="ko-KR" sz="2800" b="1" u="sng" dirty="0">
              <a:solidFill>
                <a:srgbClr val="FFC000"/>
              </a:solidFill>
            </a:endParaRPr>
          </a:p>
        </p:txBody>
      </p:sp>
      <p:sp>
        <p:nvSpPr>
          <p:cNvPr id="6" name="직사각형 5"/>
          <p:cNvSpPr/>
          <p:nvPr/>
        </p:nvSpPr>
        <p:spPr>
          <a:xfrm>
            <a:off x="661222" y="5803234"/>
            <a:ext cx="7754113" cy="707886"/>
          </a:xfrm>
          <a:prstGeom prst="rect">
            <a:avLst/>
          </a:prstGeom>
        </p:spPr>
        <p:txBody>
          <a:bodyPr wrap="square">
            <a:spAutoFit/>
          </a:bodyPr>
          <a:lstStyle/>
          <a:p>
            <a:pPr algn="just">
              <a:spcAft>
                <a:spcPts val="0"/>
              </a:spcAft>
            </a:pPr>
            <a:r>
              <a:rPr lang="en-US" altLang="ko-KR" sz="2000" kern="100" dirty="0" smtClean="0">
                <a:solidFill>
                  <a:schemeClr val="bg1"/>
                </a:solidFill>
                <a:latin typeface="Calibri" panose="020F0502020204030204" pitchFamily="34" charset="0"/>
                <a:ea typeface="SimSun" panose="02010600030101010101" pitchFamily="2" charset="-122"/>
                <a:cs typeface="Times New Roman" panose="02020603050405020304" pitchFamily="18" charset="0"/>
              </a:rPr>
              <a:t>From </a:t>
            </a:r>
            <a:r>
              <a:rPr lang="en-US" altLang="ko-KR" sz="2000" kern="100" dirty="0">
                <a:solidFill>
                  <a:schemeClr val="bg1"/>
                </a:solidFill>
                <a:latin typeface="Calibri" panose="020F0502020204030204" pitchFamily="34" charset="0"/>
                <a:ea typeface="SimSun" panose="02010600030101010101" pitchFamily="2" charset="-122"/>
                <a:cs typeface="Times New Roman" panose="02020603050405020304" pitchFamily="18" charset="0"/>
              </a:rPr>
              <a:t>left to right: </a:t>
            </a:r>
            <a:r>
              <a:rPr lang="en-US" altLang="ko-KR" sz="2000" kern="100"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Mengsu</a:t>
            </a:r>
            <a:r>
              <a:rPr lang="en-US" altLang="ko-KR" sz="2000" kern="100"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altLang="ko-KR" sz="2000" kern="100"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Micheal</a:t>
            </a:r>
            <a:r>
              <a:rPr lang="en-US" altLang="ko-KR" sz="2000" kern="100" dirty="0">
                <a:solidFill>
                  <a:schemeClr val="bg1"/>
                </a:solidFill>
                <a:latin typeface="Calibri" panose="020F0502020204030204" pitchFamily="34" charset="0"/>
                <a:ea typeface="SimSun" panose="02010600030101010101" pitchFamily="2" charset="-122"/>
                <a:cs typeface="Times New Roman" panose="02020603050405020304" pitchFamily="18" charset="0"/>
              </a:rPr>
              <a:t>) Yang, Xian-</a:t>
            </a:r>
            <a:r>
              <a:rPr lang="en-US" altLang="ko-KR" sz="2000" kern="100"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En</a:t>
            </a:r>
            <a:r>
              <a:rPr lang="en-US" altLang="ko-KR" sz="2000" kern="100" dirty="0">
                <a:solidFill>
                  <a:schemeClr val="bg1"/>
                </a:solidFill>
                <a:latin typeface="Calibri" panose="020F0502020204030204" pitchFamily="34" charset="0"/>
                <a:ea typeface="SimSun" panose="02010600030101010101" pitchFamily="2" charset="-122"/>
                <a:cs typeface="Times New Roman" panose="02020603050405020304" pitchFamily="18" charset="0"/>
              </a:rPr>
              <a:t> Zhang, Man Bock Gu, Tai Hyun Park, Eiichi Tamiya, Mei </a:t>
            </a:r>
            <a:r>
              <a:rPr lang="en-US" altLang="ko-KR" sz="2000" kern="100"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Jywan</a:t>
            </a:r>
            <a:r>
              <a:rPr lang="en-US" altLang="ko-KR" sz="2000" kern="100"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US" altLang="ko-KR" sz="2000" kern="100" dirty="0" err="1">
                <a:solidFill>
                  <a:schemeClr val="bg1"/>
                </a:solidFill>
                <a:latin typeface="Calibri" panose="020F0502020204030204" pitchFamily="34" charset="0"/>
                <a:ea typeface="SimSun" panose="02010600030101010101" pitchFamily="2" charset="-122"/>
                <a:cs typeface="Times New Roman" panose="02020603050405020304" pitchFamily="18" charset="0"/>
              </a:rPr>
              <a:t>Syu</a:t>
            </a:r>
            <a:r>
              <a:rPr lang="en-US" altLang="ko-KR" sz="2000" kern="100" dirty="0">
                <a:solidFill>
                  <a:schemeClr val="bg1"/>
                </a:solidFill>
                <a:latin typeface="Calibri" panose="020F0502020204030204" pitchFamily="34" charset="0"/>
                <a:ea typeface="SimSun" panose="02010600030101010101" pitchFamily="2" charset="-122"/>
                <a:cs typeface="Times New Roman" panose="02020603050405020304" pitchFamily="18" charset="0"/>
              </a:rPr>
              <a:t>, and Ning Gu. </a:t>
            </a:r>
            <a:endParaRPr lang="ko-KR" altLang="ko-KR" sz="2000" kern="10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직사각형 1"/>
          <p:cNvSpPr/>
          <p:nvPr/>
        </p:nvSpPr>
        <p:spPr>
          <a:xfrm>
            <a:off x="661222" y="1030970"/>
            <a:ext cx="7754113" cy="1475532"/>
          </a:xfrm>
          <a:prstGeom prst="rect">
            <a:avLst/>
          </a:prstGeom>
        </p:spPr>
        <p:txBody>
          <a:bodyPr wrap="square">
            <a:spAutoFit/>
          </a:bodyPr>
          <a:lstStyle/>
          <a:p>
            <a:pPr marL="342900" lvl="0" indent="-342900" algn="just" latinLnBrk="1">
              <a:lnSpc>
                <a:spcPct val="115000"/>
              </a:lnSpc>
              <a:spcAft>
                <a:spcPts val="1000"/>
              </a:spcAft>
              <a:buFont typeface="맑은 고딕" panose="020B0503020000020004" pitchFamily="50" charset="-127"/>
              <a:buChar char="-"/>
            </a:pPr>
            <a:r>
              <a:rPr lang="en-US" altLang="ko-KR" sz="2000" kern="100" dirty="0" smtClean="0">
                <a:solidFill>
                  <a:schemeClr val="bg1"/>
                </a:solidFill>
                <a:latin typeface="맑은 고딕" panose="020B0503020000020004" pitchFamily="50" charset="-127"/>
                <a:cs typeface="Times New Roman" panose="02020603050405020304" pitchFamily="18" charset="0"/>
              </a:rPr>
              <a:t>The </a:t>
            </a:r>
            <a:r>
              <a:rPr lang="en-US" altLang="ko-KR" sz="2000" kern="100" dirty="0">
                <a:solidFill>
                  <a:schemeClr val="bg1"/>
                </a:solidFill>
                <a:latin typeface="맑은 고딕" panose="020B0503020000020004" pitchFamily="50" charset="-127"/>
                <a:cs typeface="Times New Roman" panose="02020603050405020304" pitchFamily="18" charset="0"/>
              </a:rPr>
              <a:t>first NBB division board meeting was held in Hangzhou on April 8, 2015, during the China Nanomedicine 2015 Conference. Co-chaired by Professor Xian-</a:t>
            </a:r>
            <a:r>
              <a:rPr lang="en-US" altLang="ko-KR" sz="2000" kern="100" dirty="0" err="1">
                <a:solidFill>
                  <a:schemeClr val="bg1"/>
                </a:solidFill>
                <a:latin typeface="맑은 고딕" panose="020B0503020000020004" pitchFamily="50" charset="-127"/>
                <a:cs typeface="Times New Roman" panose="02020603050405020304" pitchFamily="18" charset="0"/>
              </a:rPr>
              <a:t>En</a:t>
            </a:r>
            <a:r>
              <a:rPr lang="en-US" altLang="ko-KR" sz="2000" kern="100" dirty="0">
                <a:solidFill>
                  <a:schemeClr val="bg1"/>
                </a:solidFill>
                <a:latin typeface="맑은 고딕" panose="020B0503020000020004" pitchFamily="50" charset="-127"/>
                <a:cs typeface="Times New Roman" panose="02020603050405020304" pitchFamily="18" charset="0"/>
              </a:rPr>
              <a:t> Zhang and Professor Tai Hyun </a:t>
            </a:r>
            <a:r>
              <a:rPr lang="en-US" altLang="ko-KR" sz="2000" kern="100" dirty="0" smtClean="0">
                <a:solidFill>
                  <a:schemeClr val="bg1"/>
                </a:solidFill>
                <a:latin typeface="맑은 고딕" panose="020B0503020000020004" pitchFamily="50" charset="-127"/>
                <a:cs typeface="Times New Roman" panose="02020603050405020304" pitchFamily="18" charset="0"/>
              </a:rPr>
              <a:t>Park</a:t>
            </a:r>
            <a:endParaRPr lang="ko-KR" altLang="ko-KR" sz="2000" kern="100">
              <a:solidFill>
                <a:schemeClr val="bg1"/>
              </a:solidFill>
              <a:latin typeface="맑은 고딕" panose="020B0503020000020004" pitchFamily="50" charset="-127"/>
              <a:cs typeface="Times New Roman" panose="02020603050405020304" pitchFamily="18" charset="0"/>
            </a:endParaRPr>
          </a:p>
        </p:txBody>
      </p:sp>
      <p:pic>
        <p:nvPicPr>
          <p:cNvPr id="5"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509" y="2558086"/>
            <a:ext cx="4258084" cy="3193564"/>
          </a:xfrm>
          <a:prstGeom prst="rect">
            <a:avLst/>
          </a:prstGeom>
        </p:spPr>
      </p:pic>
    </p:spTree>
    <p:extLst>
      <p:ext uri="{BB962C8B-B14F-4D97-AF65-F5344CB8AC3E}">
        <p14:creationId xmlns:p14="http://schemas.microsoft.com/office/powerpoint/2010/main" val="9315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직사각형 1"/>
          <p:cNvSpPr/>
          <p:nvPr/>
        </p:nvSpPr>
        <p:spPr>
          <a:xfrm>
            <a:off x="607659" y="1084320"/>
            <a:ext cx="7754113" cy="4950073"/>
          </a:xfrm>
          <a:prstGeom prst="rect">
            <a:avLst/>
          </a:prstGeom>
        </p:spPr>
        <p:txBody>
          <a:bodyPr wrap="square">
            <a:spAutoFit/>
          </a:bodyPr>
          <a:lstStyle/>
          <a:p>
            <a:pPr marL="342900" lvl="0" indent="-342900" algn="just" latinLnBrk="1">
              <a:lnSpc>
                <a:spcPct val="115000"/>
              </a:lnSpc>
              <a:spcAft>
                <a:spcPts val="1000"/>
              </a:spcAft>
              <a:buFont typeface="맑은 고딕" panose="020B0503020000020004" pitchFamily="50" charset="-127"/>
              <a:buChar char="-"/>
            </a:pPr>
            <a:r>
              <a:rPr lang="en-US" altLang="ko-KR" sz="2000" kern="100" dirty="0">
                <a:solidFill>
                  <a:schemeClr val="bg1"/>
                </a:solidFill>
                <a:latin typeface="맑은 고딕" panose="020B0503020000020004" pitchFamily="50" charset="-127"/>
                <a:cs typeface="Times New Roman" panose="02020603050405020304" pitchFamily="18" charset="0"/>
              </a:rPr>
              <a:t>NBB division cosponsored the 2</a:t>
            </a:r>
            <a:r>
              <a:rPr lang="en-US" altLang="ko-KR" sz="2000" kern="100" baseline="30000" dirty="0">
                <a:solidFill>
                  <a:schemeClr val="bg1"/>
                </a:solidFill>
                <a:latin typeface="맑은 고딕" panose="020B0503020000020004" pitchFamily="50" charset="-127"/>
                <a:cs typeface="Times New Roman" panose="02020603050405020304" pitchFamily="18" charset="0"/>
              </a:rPr>
              <a:t>nd</a:t>
            </a:r>
            <a:r>
              <a:rPr lang="en-US" altLang="ko-KR" sz="2000" kern="100" dirty="0">
                <a:solidFill>
                  <a:schemeClr val="bg1"/>
                </a:solidFill>
                <a:latin typeface="맑은 고딕" panose="020B0503020000020004" pitchFamily="50" charset="-127"/>
                <a:cs typeface="Times New Roman" panose="02020603050405020304" pitchFamily="18" charset="0"/>
              </a:rPr>
              <a:t> International Conference on Nanomedicine and </a:t>
            </a:r>
            <a:r>
              <a:rPr lang="en-US" altLang="ko-KR" sz="2000" kern="100" dirty="0" err="1">
                <a:solidFill>
                  <a:schemeClr val="bg1"/>
                </a:solidFill>
                <a:latin typeface="맑은 고딕" panose="020B0503020000020004" pitchFamily="50" charset="-127"/>
                <a:cs typeface="Times New Roman" panose="02020603050405020304" pitchFamily="18" charset="0"/>
              </a:rPr>
              <a:t>Nanobiotechnology</a:t>
            </a:r>
            <a:r>
              <a:rPr lang="en-US" altLang="ko-KR" sz="2000" kern="100" dirty="0">
                <a:solidFill>
                  <a:schemeClr val="bg1"/>
                </a:solidFill>
                <a:latin typeface="맑은 고딕" panose="020B0503020000020004" pitchFamily="50" charset="-127"/>
                <a:cs typeface="Times New Roman" panose="02020603050405020304" pitchFamily="18" charset="0"/>
              </a:rPr>
              <a:t> (China Nanomedicine 2015), which was held on April 6-9 in Hangzhou, China (www.nanomedicine.cn). Co-chaired by Professor Xian-</a:t>
            </a:r>
            <a:r>
              <a:rPr lang="en-US" altLang="ko-KR" sz="2000" kern="100" dirty="0" err="1">
                <a:solidFill>
                  <a:schemeClr val="bg1"/>
                </a:solidFill>
                <a:latin typeface="맑은 고딕" panose="020B0503020000020004" pitchFamily="50" charset="-127"/>
                <a:cs typeface="Times New Roman" panose="02020603050405020304" pitchFamily="18" charset="0"/>
              </a:rPr>
              <a:t>En</a:t>
            </a:r>
            <a:r>
              <a:rPr lang="en-US" altLang="ko-KR" sz="2000" kern="100" dirty="0">
                <a:solidFill>
                  <a:schemeClr val="bg1"/>
                </a:solidFill>
                <a:latin typeface="맑은 고딕" panose="020B0503020000020004" pitchFamily="50" charset="-127"/>
                <a:cs typeface="Times New Roman" panose="02020603050405020304" pitchFamily="18" charset="0"/>
              </a:rPr>
              <a:t> Zhang</a:t>
            </a:r>
            <a:endParaRPr lang="ko-KR" altLang="ko-KR" sz="2000" kern="100">
              <a:solidFill>
                <a:schemeClr val="bg1"/>
              </a:solidFill>
              <a:latin typeface="맑은 고딕" panose="020B0503020000020004" pitchFamily="50" charset="-127"/>
              <a:cs typeface="Times New Roman" panose="02020603050405020304" pitchFamily="18" charset="0"/>
            </a:endParaRPr>
          </a:p>
          <a:p>
            <a:pPr marL="342900" lvl="0" indent="-342900" algn="just" latinLnBrk="1">
              <a:lnSpc>
                <a:spcPct val="115000"/>
              </a:lnSpc>
              <a:spcAft>
                <a:spcPts val="1000"/>
              </a:spcAft>
              <a:buFont typeface="맑은 고딕" panose="020B0503020000020004" pitchFamily="50" charset="-127"/>
              <a:buChar char="-"/>
            </a:pPr>
            <a:r>
              <a:rPr lang="en-US" altLang="ko-KR" sz="2000" kern="100" dirty="0" smtClean="0">
                <a:solidFill>
                  <a:schemeClr val="bg1"/>
                </a:solidFill>
                <a:latin typeface="맑은 고딕" panose="020B0503020000020004" pitchFamily="50" charset="-127"/>
                <a:cs typeface="Times New Roman" panose="02020603050405020304" pitchFamily="18" charset="0"/>
              </a:rPr>
              <a:t>The </a:t>
            </a:r>
            <a:r>
              <a:rPr lang="en-US" altLang="ko-KR" sz="2000" kern="100" dirty="0">
                <a:solidFill>
                  <a:schemeClr val="bg1"/>
                </a:solidFill>
                <a:latin typeface="맑은 고딕" panose="020B0503020000020004" pitchFamily="50" charset="-127"/>
                <a:cs typeface="Times New Roman" panose="02020603050405020304" pitchFamily="18" charset="0"/>
              </a:rPr>
              <a:t>First Asian Symposium of </a:t>
            </a:r>
            <a:r>
              <a:rPr lang="en-US" altLang="ko-KR" sz="2000" kern="100" dirty="0" err="1">
                <a:solidFill>
                  <a:schemeClr val="bg1"/>
                </a:solidFill>
                <a:latin typeface="맑은 고딕" panose="020B0503020000020004" pitchFamily="50" charset="-127"/>
                <a:cs typeface="Times New Roman" panose="02020603050405020304" pitchFamily="18" charset="0"/>
              </a:rPr>
              <a:t>Nanobiotechnology</a:t>
            </a:r>
            <a:r>
              <a:rPr lang="en-US" altLang="ko-KR" sz="2000" kern="100" dirty="0">
                <a:solidFill>
                  <a:schemeClr val="bg1"/>
                </a:solidFill>
                <a:latin typeface="맑은 고딕" panose="020B0503020000020004" pitchFamily="50" charset="-127"/>
                <a:cs typeface="Times New Roman" panose="02020603050405020304" pitchFamily="18" charset="0"/>
              </a:rPr>
              <a:t> was held in Nagoya, during Japan Society of Applied Physics 2015. </a:t>
            </a:r>
            <a:r>
              <a:rPr lang="en-US" altLang="ko-KR" sz="2000" kern="100" dirty="0">
                <a:solidFill>
                  <a:schemeClr val="bg1"/>
                </a:solidFill>
                <a:latin typeface="Microsoft YaHei" panose="020B0503020204020204" pitchFamily="34" charset="-122"/>
                <a:cs typeface="Microsoft YaHei" panose="020B0503020204020204" pitchFamily="34" charset="-122"/>
              </a:rPr>
              <a:t>The symposium was organized by Eiichi Tamiya. </a:t>
            </a:r>
            <a:r>
              <a:rPr lang="en-US" altLang="ko-KR" sz="2000" kern="100" dirty="0">
                <a:solidFill>
                  <a:schemeClr val="bg1"/>
                </a:solidFill>
                <a:latin typeface="맑은 고딕" panose="020B0503020000020004" pitchFamily="50" charset="-127"/>
                <a:cs typeface="Times New Roman" panose="02020603050405020304" pitchFamily="18" charset="0"/>
              </a:rPr>
              <a:t>Three NBB members (Ning Gu, Man Bock Gu and Xian-</a:t>
            </a:r>
            <a:r>
              <a:rPr lang="en-US" altLang="ko-KR" sz="2000" kern="100" dirty="0" err="1">
                <a:solidFill>
                  <a:schemeClr val="bg1"/>
                </a:solidFill>
                <a:latin typeface="맑은 고딕" panose="020B0503020000020004" pitchFamily="50" charset="-127"/>
                <a:cs typeface="Times New Roman" panose="02020603050405020304" pitchFamily="18" charset="0"/>
              </a:rPr>
              <a:t>En</a:t>
            </a:r>
            <a:r>
              <a:rPr lang="en-US" altLang="ko-KR" sz="2000" kern="100" dirty="0">
                <a:solidFill>
                  <a:schemeClr val="bg1"/>
                </a:solidFill>
                <a:latin typeface="맑은 고딕" panose="020B0503020000020004" pitchFamily="50" charset="-127"/>
                <a:cs typeface="Times New Roman" panose="02020603050405020304" pitchFamily="18" charset="0"/>
              </a:rPr>
              <a:t> Zhang) attended the events. </a:t>
            </a:r>
            <a:endParaRPr lang="ko-KR" altLang="ko-KR" sz="2000" kern="100">
              <a:solidFill>
                <a:schemeClr val="bg1"/>
              </a:solidFill>
              <a:latin typeface="맑은 고딕" panose="020B0503020000020004" pitchFamily="50" charset="-127"/>
              <a:cs typeface="Times New Roman" panose="02020603050405020304" pitchFamily="18" charset="0"/>
            </a:endParaRPr>
          </a:p>
          <a:p>
            <a:pPr marL="342900" lvl="0" indent="-342900" algn="just" latinLnBrk="1">
              <a:lnSpc>
                <a:spcPct val="115000"/>
              </a:lnSpc>
              <a:spcAft>
                <a:spcPts val="1000"/>
              </a:spcAft>
              <a:buFont typeface="맑은 고딕" panose="020B0503020000020004" pitchFamily="50" charset="-127"/>
              <a:buChar char="-"/>
            </a:pPr>
            <a:r>
              <a:rPr lang="en-US" altLang="ko-KR" sz="2000" kern="100" dirty="0">
                <a:solidFill>
                  <a:schemeClr val="bg1"/>
                </a:solidFill>
                <a:latin typeface="맑은 고딕" panose="020B0503020000020004" pitchFamily="50" charset="-127"/>
                <a:cs typeface="Times New Roman" panose="02020603050405020304" pitchFamily="18" charset="0"/>
              </a:rPr>
              <a:t>NBB division organized AFOB-EFB Joint Symposium on NBB, which was held in Kuala Lumpur on November 18, 2015, during ACB 2015</a:t>
            </a:r>
            <a:r>
              <a:rPr lang="en-US" altLang="ko-KR" sz="2000" kern="100" dirty="0" smtClean="0">
                <a:solidFill>
                  <a:schemeClr val="bg1"/>
                </a:solidFill>
                <a:latin typeface="맑은 고딕" panose="020B0503020000020004" pitchFamily="50" charset="-127"/>
                <a:cs typeface="Times New Roman" panose="02020603050405020304" pitchFamily="18" charset="0"/>
              </a:rPr>
              <a:t>.</a:t>
            </a:r>
            <a:endParaRPr lang="ko-KR" altLang="ko-KR" sz="2000" kern="100">
              <a:solidFill>
                <a:schemeClr val="bg1"/>
              </a:solidFill>
              <a:latin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421145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직사각형 1"/>
          <p:cNvSpPr/>
          <p:nvPr/>
        </p:nvSpPr>
        <p:spPr>
          <a:xfrm>
            <a:off x="662523" y="654552"/>
            <a:ext cx="7754113" cy="767646"/>
          </a:xfrm>
          <a:prstGeom prst="rect">
            <a:avLst/>
          </a:prstGeom>
        </p:spPr>
        <p:txBody>
          <a:bodyPr wrap="square">
            <a:spAutoFit/>
          </a:bodyPr>
          <a:lstStyle/>
          <a:p>
            <a:pPr marL="342900" lvl="0" indent="-342900" algn="just" latinLnBrk="1">
              <a:lnSpc>
                <a:spcPct val="115000"/>
              </a:lnSpc>
              <a:spcAft>
                <a:spcPts val="1000"/>
              </a:spcAft>
              <a:buFont typeface="맑은 고딕" panose="020B0503020000020004" pitchFamily="50" charset="-127"/>
              <a:buChar char="-"/>
            </a:pPr>
            <a:r>
              <a:rPr lang="en-US" altLang="ko-KR" sz="2000" kern="100" dirty="0" smtClean="0">
                <a:solidFill>
                  <a:schemeClr val="bg1"/>
                </a:solidFill>
                <a:latin typeface="맑은 고딕" panose="020B0503020000020004" pitchFamily="50" charset="-127"/>
                <a:cs typeface="Times New Roman" panose="02020603050405020304" pitchFamily="18" charset="0"/>
              </a:rPr>
              <a:t>NBB </a:t>
            </a:r>
            <a:r>
              <a:rPr lang="en-US" altLang="ko-KR" sz="2000" kern="100" dirty="0">
                <a:solidFill>
                  <a:schemeClr val="bg1"/>
                </a:solidFill>
                <a:latin typeface="맑은 고딕" panose="020B0503020000020004" pitchFamily="50" charset="-127"/>
                <a:cs typeface="Times New Roman" panose="02020603050405020304" pitchFamily="18" charset="0"/>
              </a:rPr>
              <a:t>division board meeting was held on November 18, 2015, during ACB 2015 in Kuala Lumpur</a:t>
            </a:r>
            <a:endParaRPr lang="ko-KR" altLang="ko-KR" sz="2000" kern="100">
              <a:solidFill>
                <a:schemeClr val="bg1"/>
              </a:solidFill>
              <a:latin typeface="맑은 고딕" panose="020B0503020000020004" pitchFamily="50" charset="-127"/>
              <a:cs typeface="Times New Roman" panose="02020603050405020304" pitchFamily="18" charset="0"/>
            </a:endParaRPr>
          </a:p>
        </p:txBody>
      </p:sp>
      <p:pic>
        <p:nvPicPr>
          <p:cNvPr id="3" name="그림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780" y="1587314"/>
            <a:ext cx="6393597" cy="4795198"/>
          </a:xfrm>
          <a:prstGeom prst="rect">
            <a:avLst/>
          </a:prstGeom>
        </p:spPr>
      </p:pic>
    </p:spTree>
    <p:extLst>
      <p:ext uri="{BB962C8B-B14F-4D97-AF65-F5344CB8AC3E}">
        <p14:creationId xmlns:p14="http://schemas.microsoft.com/office/powerpoint/2010/main" val="108044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9EFA0225-E795-4828-A0E4-85FB84A396DF}"/>
              </a:ext>
            </a:extLst>
          </p:cNvPr>
          <p:cNvSpPr txBox="1"/>
          <p:nvPr/>
        </p:nvSpPr>
        <p:spPr>
          <a:xfrm>
            <a:off x="702127" y="382247"/>
            <a:ext cx="7713207" cy="523220"/>
          </a:xfrm>
          <a:prstGeom prst="rect">
            <a:avLst/>
          </a:prstGeom>
          <a:noFill/>
        </p:spPr>
        <p:txBody>
          <a:bodyPr wrap="square">
            <a:spAutoFit/>
          </a:bodyPr>
          <a:lstStyle/>
          <a:p>
            <a:r>
              <a:rPr lang="en-US" altLang="zh-CN" sz="2800" b="1" u="sng" dirty="0" smtClean="0">
                <a:solidFill>
                  <a:srgbClr val="FFC000"/>
                </a:solidFill>
              </a:rPr>
              <a:t>Activities of NBB Division in 2016</a:t>
            </a:r>
            <a:endParaRPr lang="en-US" altLang="ko-KR" sz="2800" b="1" u="sng" dirty="0">
              <a:solidFill>
                <a:srgbClr val="FFC000"/>
              </a:solidFill>
            </a:endParaRPr>
          </a:p>
        </p:txBody>
      </p:sp>
      <p:sp>
        <p:nvSpPr>
          <p:cNvPr id="3" name="직사각형 2"/>
          <p:cNvSpPr/>
          <p:nvPr/>
        </p:nvSpPr>
        <p:spPr>
          <a:xfrm>
            <a:off x="571946" y="1177729"/>
            <a:ext cx="7973568" cy="2405146"/>
          </a:xfrm>
          <a:prstGeom prst="rect">
            <a:avLst/>
          </a:prstGeom>
        </p:spPr>
        <p:txBody>
          <a:bodyPr wrap="square">
            <a:spAutoFit/>
          </a:bodyPr>
          <a:lstStyle/>
          <a:p>
            <a:pPr marL="613410" indent="-342900" algn="just" latinLnBrk="1">
              <a:lnSpc>
                <a:spcPct val="107000"/>
              </a:lnSpc>
              <a:spcAft>
                <a:spcPts val="800"/>
              </a:spcAft>
              <a:buFontTx/>
              <a:buChar char="-"/>
            </a:pPr>
            <a:r>
              <a:rPr lang="en-US" altLang="ko-KR" sz="2000" kern="100" dirty="0" smtClean="0">
                <a:solidFill>
                  <a:schemeClr val="bg1"/>
                </a:solidFill>
                <a:latin typeface="맑은 고딕" panose="020B0503020000020004" pitchFamily="50" charset="-127"/>
                <a:cs typeface="Times New Roman" panose="02020603050405020304" pitchFamily="18" charset="0"/>
              </a:rPr>
              <a:t>NBB </a:t>
            </a:r>
            <a:r>
              <a:rPr lang="en-US" altLang="ko-KR" sz="2000" kern="100" dirty="0">
                <a:solidFill>
                  <a:schemeClr val="bg1"/>
                </a:solidFill>
                <a:latin typeface="맑은 고딕" panose="020B0503020000020004" pitchFamily="50" charset="-127"/>
                <a:cs typeface="Times New Roman" panose="02020603050405020304" pitchFamily="18" charset="0"/>
              </a:rPr>
              <a:t>Symposium at KSBB(The Korean Society for Biotechnology and Bioengineering) Spring meeting. Date: April 21, 2016; </a:t>
            </a:r>
            <a:r>
              <a:rPr lang="en-US" altLang="ko-KR" sz="2000" kern="100" dirty="0" err="1">
                <a:solidFill>
                  <a:schemeClr val="bg1"/>
                </a:solidFill>
                <a:latin typeface="맑은 고딕" panose="020B0503020000020004" pitchFamily="50" charset="-127"/>
                <a:cs typeface="Times New Roman" panose="02020603050405020304" pitchFamily="18" charset="0"/>
              </a:rPr>
              <a:t>Gyeongju</a:t>
            </a:r>
            <a:r>
              <a:rPr lang="en-US" altLang="ko-KR" sz="2000" kern="100" dirty="0">
                <a:solidFill>
                  <a:schemeClr val="bg1"/>
                </a:solidFill>
                <a:latin typeface="맑은 고딕" panose="020B0503020000020004" pitchFamily="50" charset="-127"/>
                <a:cs typeface="Times New Roman" panose="02020603050405020304" pitchFamily="18" charset="0"/>
              </a:rPr>
              <a:t>, Korea, </a:t>
            </a:r>
            <a:r>
              <a:rPr lang="en-US" altLang="ko-KR" sz="2000" kern="100" dirty="0" smtClean="0">
                <a:solidFill>
                  <a:schemeClr val="bg1"/>
                </a:solidFill>
                <a:latin typeface="맑은 고딕" panose="020B0503020000020004" pitchFamily="50" charset="-127"/>
                <a:cs typeface="Times New Roman" panose="02020603050405020304" pitchFamily="18" charset="0"/>
              </a:rPr>
              <a:t>Chairs</a:t>
            </a:r>
            <a:r>
              <a:rPr lang="ko-KR" altLang="ko-KR" sz="2000" kern="100" smtClean="0">
                <a:solidFill>
                  <a:schemeClr val="bg1"/>
                </a:solidFill>
                <a:latin typeface="맑은 고딕" panose="020B0503020000020004" pitchFamily="50" charset="-127"/>
                <a:cs typeface="Times New Roman" panose="02020603050405020304" pitchFamily="18" charset="0"/>
              </a:rPr>
              <a:t>：</a:t>
            </a:r>
            <a:r>
              <a:rPr lang="en-US" altLang="ko-KR" sz="2000" kern="100" dirty="0">
                <a:solidFill>
                  <a:schemeClr val="bg1"/>
                </a:solidFill>
                <a:latin typeface="맑은 고딕" panose="020B0503020000020004" pitchFamily="50" charset="-127"/>
                <a:cs typeface="Times New Roman" panose="02020603050405020304" pitchFamily="18" charset="0"/>
              </a:rPr>
              <a:t>Prof. Tai Hyun Park and Prof Man Bock </a:t>
            </a:r>
            <a:r>
              <a:rPr lang="en-US" altLang="ko-KR" sz="2000" kern="100" dirty="0" smtClean="0">
                <a:solidFill>
                  <a:schemeClr val="bg1"/>
                </a:solidFill>
                <a:latin typeface="맑은 고딕" panose="020B0503020000020004" pitchFamily="50" charset="-127"/>
                <a:cs typeface="Times New Roman" panose="02020603050405020304" pitchFamily="18" charset="0"/>
              </a:rPr>
              <a:t>Gu</a:t>
            </a:r>
          </a:p>
          <a:p>
            <a:pPr marL="613410" indent="-342900" algn="just" latinLnBrk="1">
              <a:lnSpc>
                <a:spcPct val="107000"/>
              </a:lnSpc>
              <a:spcAft>
                <a:spcPts val="800"/>
              </a:spcAft>
              <a:buFontTx/>
              <a:buChar char="-"/>
            </a:pPr>
            <a:endParaRPr lang="ko-KR" altLang="ko-KR" sz="800" kern="100" dirty="0">
              <a:solidFill>
                <a:schemeClr val="bg1"/>
              </a:solidFill>
              <a:latin typeface="맑은 고딕" panose="020B0503020000020004" pitchFamily="50" charset="-127"/>
              <a:cs typeface="Times New Roman" panose="02020603050405020304" pitchFamily="18" charset="0"/>
            </a:endParaRPr>
          </a:p>
          <a:p>
            <a:pPr marL="613410" indent="-342900" algn="just" latinLnBrk="1">
              <a:lnSpc>
                <a:spcPct val="107000"/>
              </a:lnSpc>
              <a:spcAft>
                <a:spcPts val="800"/>
              </a:spcAft>
              <a:buFontTx/>
              <a:buChar char="-"/>
            </a:pPr>
            <a:r>
              <a:rPr lang="en-US" altLang="ko-KR" sz="2000" kern="100" dirty="0" smtClean="0">
                <a:solidFill>
                  <a:schemeClr val="bg1"/>
                </a:solidFill>
                <a:latin typeface="맑은 고딕" panose="020B0503020000020004" pitchFamily="50" charset="-127"/>
                <a:cs typeface="Times New Roman" panose="02020603050405020304" pitchFamily="18" charset="0"/>
              </a:rPr>
              <a:t>NBB </a:t>
            </a:r>
            <a:r>
              <a:rPr lang="en-US" altLang="ko-KR" sz="2000" kern="100" dirty="0">
                <a:solidFill>
                  <a:schemeClr val="bg1"/>
                </a:solidFill>
                <a:latin typeface="맑은 고딕" panose="020B0503020000020004" pitchFamily="50" charset="-127"/>
                <a:cs typeface="Times New Roman" panose="02020603050405020304" pitchFamily="18" charset="0"/>
              </a:rPr>
              <a:t>Symposium at BEST meeting. June 25, 2016; National Central </a:t>
            </a:r>
            <a:r>
              <a:rPr lang="en-US" altLang="ko-KR" sz="2000" kern="100" dirty="0" err="1">
                <a:solidFill>
                  <a:schemeClr val="bg1"/>
                </a:solidFill>
                <a:latin typeface="맑은 고딕" panose="020B0503020000020004" pitchFamily="50" charset="-127"/>
                <a:cs typeface="Times New Roman" panose="02020603050405020304" pitchFamily="18" charset="0"/>
              </a:rPr>
              <a:t>Univ</a:t>
            </a:r>
            <a:r>
              <a:rPr lang="en-US" altLang="ko-KR" sz="2000" kern="100" dirty="0">
                <a:solidFill>
                  <a:schemeClr val="bg1"/>
                </a:solidFill>
                <a:latin typeface="맑은 고딕" panose="020B0503020000020004" pitchFamily="50" charset="-127"/>
                <a:cs typeface="Times New Roman" panose="02020603050405020304" pitchFamily="18" charset="0"/>
              </a:rPr>
              <a:t>, Taoyuan, Taiwan, Chair: Professor Wen-</a:t>
            </a:r>
            <a:r>
              <a:rPr lang="en-US" altLang="ko-KR" sz="2000" kern="100" dirty="0" err="1">
                <a:solidFill>
                  <a:schemeClr val="bg1"/>
                </a:solidFill>
                <a:latin typeface="맑은 고딕" panose="020B0503020000020004" pitchFamily="50" charset="-127"/>
                <a:cs typeface="Times New Roman" panose="02020603050405020304" pitchFamily="18" charset="0"/>
              </a:rPr>
              <a:t>Yih</a:t>
            </a:r>
            <a:r>
              <a:rPr lang="en-US" altLang="ko-KR" sz="2000" kern="100" dirty="0">
                <a:solidFill>
                  <a:schemeClr val="bg1"/>
                </a:solidFill>
                <a:latin typeface="맑은 고딕" panose="020B0503020000020004" pitchFamily="50" charset="-127"/>
                <a:cs typeface="Times New Roman" panose="02020603050405020304" pitchFamily="18" charset="0"/>
              </a:rPr>
              <a:t> Chen </a:t>
            </a:r>
            <a:endParaRPr lang="en-US" altLang="ko-KR" sz="2000" kern="100" dirty="0" smtClean="0">
              <a:solidFill>
                <a:schemeClr val="bg1"/>
              </a:solidFill>
              <a:latin typeface="맑은 고딕" panose="020B0503020000020004" pitchFamily="50" charset="-127"/>
              <a:cs typeface="Times New Roman" panose="02020603050405020304" pitchFamily="18" charset="0"/>
            </a:endParaRPr>
          </a:p>
        </p:txBody>
      </p:sp>
      <p:pic>
        <p:nvPicPr>
          <p:cNvPr id="7" name="圖片 5"/>
          <p:cNvPicPr>
            <a:picLocks noChangeAspect="1"/>
          </p:cNvPicPr>
          <p:nvPr/>
        </p:nvPicPr>
        <p:blipFill>
          <a:blip r:embed="rId2"/>
          <a:stretch>
            <a:fillRect/>
          </a:stretch>
        </p:blipFill>
        <p:spPr>
          <a:xfrm>
            <a:off x="1808713" y="3855138"/>
            <a:ext cx="3152353" cy="2364265"/>
          </a:xfrm>
          <a:prstGeom prst="rect">
            <a:avLst/>
          </a:prstGeom>
        </p:spPr>
      </p:pic>
      <p:pic>
        <p:nvPicPr>
          <p:cNvPr id="8" name="圖片 6"/>
          <p:cNvPicPr>
            <a:picLocks noChangeAspect="1"/>
          </p:cNvPicPr>
          <p:nvPr/>
        </p:nvPicPr>
        <p:blipFill>
          <a:blip r:embed="rId3"/>
          <a:stretch>
            <a:fillRect/>
          </a:stretch>
        </p:blipFill>
        <p:spPr>
          <a:xfrm>
            <a:off x="5873417" y="3855138"/>
            <a:ext cx="1816765" cy="2420322"/>
          </a:xfrm>
          <a:prstGeom prst="rect">
            <a:avLst/>
          </a:prstGeom>
        </p:spPr>
      </p:pic>
    </p:spTree>
    <p:extLst>
      <p:ext uri="{BB962C8B-B14F-4D97-AF65-F5344CB8AC3E}">
        <p14:creationId xmlns:p14="http://schemas.microsoft.com/office/powerpoint/2010/main" val="155879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직사각형 2"/>
          <p:cNvSpPr/>
          <p:nvPr/>
        </p:nvSpPr>
        <p:spPr>
          <a:xfrm>
            <a:off x="581090" y="654024"/>
            <a:ext cx="7973568" cy="2837059"/>
          </a:xfrm>
          <a:prstGeom prst="rect">
            <a:avLst/>
          </a:prstGeom>
        </p:spPr>
        <p:txBody>
          <a:bodyPr wrap="square">
            <a:spAutoFit/>
          </a:bodyPr>
          <a:lstStyle/>
          <a:p>
            <a:pPr marL="613410" indent="-342900" algn="just" latinLnBrk="1">
              <a:lnSpc>
                <a:spcPct val="107000"/>
              </a:lnSpc>
              <a:spcAft>
                <a:spcPts val="800"/>
              </a:spcAft>
              <a:buFontTx/>
              <a:buChar char="-"/>
            </a:pPr>
            <a:r>
              <a:rPr lang="en-US" altLang="ko-KR" sz="2000" kern="100" dirty="0" smtClean="0">
                <a:solidFill>
                  <a:schemeClr val="bg1"/>
                </a:solidFill>
                <a:latin typeface="맑은 고딕" panose="020B0503020000020004" pitchFamily="50" charset="-127"/>
                <a:cs typeface="Times New Roman" panose="02020603050405020304" pitchFamily="18" charset="0"/>
              </a:rPr>
              <a:t>AFOB session on Convergence </a:t>
            </a:r>
            <a:r>
              <a:rPr lang="en-US" altLang="ko-KR" sz="2000" kern="100" dirty="0" err="1" smtClean="0">
                <a:solidFill>
                  <a:schemeClr val="bg1"/>
                </a:solidFill>
                <a:latin typeface="맑은 고딕" panose="020B0503020000020004" pitchFamily="50" charset="-127"/>
                <a:cs typeface="Times New Roman" panose="02020603050405020304" pitchFamily="18" charset="0"/>
              </a:rPr>
              <a:t>Biotechnoogy</a:t>
            </a:r>
            <a:r>
              <a:rPr lang="en-US" altLang="ko-KR" sz="2000" kern="100" dirty="0" smtClean="0">
                <a:solidFill>
                  <a:schemeClr val="bg1"/>
                </a:solidFill>
                <a:latin typeface="맑은 고딕" panose="020B0503020000020004" pitchFamily="50" charset="-127"/>
                <a:cs typeface="Times New Roman" panose="02020603050405020304" pitchFamily="18" charset="0"/>
              </a:rPr>
              <a:t> </a:t>
            </a:r>
            <a:r>
              <a:rPr lang="en-US" altLang="ko-KR" sz="2000" kern="100" dirty="0">
                <a:solidFill>
                  <a:schemeClr val="bg1"/>
                </a:solidFill>
                <a:latin typeface="맑은 고딕" panose="020B0503020000020004" pitchFamily="50" charset="-127"/>
                <a:cs typeface="Times New Roman" panose="02020603050405020304" pitchFamily="18" charset="0"/>
              </a:rPr>
              <a:t>at IBS 2016 (www.ibs2016.org). Organized by Professor Tai Hyun Park, Date: October 25, 2016. Venue: Melbourne Convention Centre, Melbourne, </a:t>
            </a:r>
            <a:r>
              <a:rPr lang="en-US" altLang="ko-KR" sz="2000" kern="100" dirty="0" smtClean="0">
                <a:solidFill>
                  <a:schemeClr val="bg1"/>
                </a:solidFill>
                <a:latin typeface="맑은 고딕" panose="020B0503020000020004" pitchFamily="50" charset="-127"/>
                <a:cs typeface="Times New Roman" panose="02020603050405020304" pitchFamily="18" charset="0"/>
              </a:rPr>
              <a:t>Australia</a:t>
            </a:r>
          </a:p>
          <a:p>
            <a:pPr marL="613410" indent="-342900" algn="just" latinLnBrk="1">
              <a:lnSpc>
                <a:spcPct val="107000"/>
              </a:lnSpc>
              <a:spcAft>
                <a:spcPts val="800"/>
              </a:spcAft>
              <a:buFontTx/>
              <a:buChar char="-"/>
            </a:pPr>
            <a:endParaRPr lang="ko-KR" altLang="ko-KR" sz="500" kern="100" dirty="0">
              <a:solidFill>
                <a:schemeClr val="bg1"/>
              </a:solidFill>
              <a:latin typeface="맑은 고딕" panose="020B0503020000020004" pitchFamily="50" charset="-127"/>
              <a:cs typeface="Times New Roman" panose="02020603050405020304" pitchFamily="18" charset="0"/>
            </a:endParaRPr>
          </a:p>
          <a:p>
            <a:pPr marL="613410" indent="-342900" algn="just" latinLnBrk="1">
              <a:lnSpc>
                <a:spcPct val="107000"/>
              </a:lnSpc>
              <a:spcAft>
                <a:spcPts val="800"/>
              </a:spcAft>
              <a:buFontTx/>
              <a:buChar char="-"/>
            </a:pPr>
            <a:r>
              <a:rPr lang="en-US" altLang="ko-KR" sz="2000" kern="100" dirty="0" smtClean="0">
                <a:solidFill>
                  <a:schemeClr val="bg1"/>
                </a:solidFill>
                <a:latin typeface="맑은 고딕" panose="020B0503020000020004" pitchFamily="50" charset="-127"/>
                <a:cs typeface="Times New Roman" panose="02020603050405020304" pitchFamily="18" charset="0"/>
              </a:rPr>
              <a:t>The </a:t>
            </a:r>
            <a:r>
              <a:rPr lang="en-US" altLang="ko-KR" sz="2000" kern="100" dirty="0">
                <a:solidFill>
                  <a:schemeClr val="bg1"/>
                </a:solidFill>
                <a:latin typeface="맑은 고딕" panose="020B0503020000020004" pitchFamily="50" charset="-127"/>
                <a:cs typeface="Times New Roman" panose="02020603050405020304" pitchFamily="18" charset="0"/>
              </a:rPr>
              <a:t>Second Asian Symposium on </a:t>
            </a:r>
            <a:r>
              <a:rPr lang="en-US" altLang="ko-KR" sz="2000" kern="100" dirty="0" err="1">
                <a:solidFill>
                  <a:schemeClr val="bg1"/>
                </a:solidFill>
                <a:latin typeface="맑은 고딕" panose="020B0503020000020004" pitchFamily="50" charset="-127"/>
                <a:cs typeface="Times New Roman" panose="02020603050405020304" pitchFamily="18" charset="0"/>
              </a:rPr>
              <a:t>NanoBiotechnology</a:t>
            </a:r>
            <a:r>
              <a:rPr lang="en-US" altLang="ko-KR" sz="2000" kern="100" dirty="0">
                <a:solidFill>
                  <a:schemeClr val="bg1"/>
                </a:solidFill>
                <a:latin typeface="맑은 고딕" panose="020B0503020000020004" pitchFamily="50" charset="-127"/>
                <a:cs typeface="Times New Roman" panose="02020603050405020304" pitchFamily="18" charset="0"/>
              </a:rPr>
              <a:t>, </a:t>
            </a:r>
            <a:r>
              <a:rPr lang="en-US" altLang="ko-KR" sz="2000" kern="100" dirty="0" smtClean="0">
                <a:solidFill>
                  <a:schemeClr val="bg1"/>
                </a:solidFill>
                <a:latin typeface="맑은 고딕" panose="020B0503020000020004" pitchFamily="50" charset="-127"/>
                <a:cs typeface="Times New Roman" panose="02020603050405020304" pitchFamily="18" charset="0"/>
              </a:rPr>
              <a:t>organized </a:t>
            </a:r>
            <a:r>
              <a:rPr lang="en-US" altLang="ko-KR" sz="2000" kern="100" dirty="0">
                <a:solidFill>
                  <a:schemeClr val="bg1"/>
                </a:solidFill>
                <a:latin typeface="맑은 고딕" panose="020B0503020000020004" pitchFamily="50" charset="-127"/>
                <a:cs typeface="Times New Roman" panose="02020603050405020304" pitchFamily="18" charset="0"/>
              </a:rPr>
              <a:t>by </a:t>
            </a:r>
            <a:r>
              <a:rPr lang="en-US" altLang="ko-KR" sz="2000" kern="100" dirty="0" smtClean="0">
                <a:solidFill>
                  <a:schemeClr val="bg1"/>
                </a:solidFill>
                <a:latin typeface="맑은 고딕" panose="020B0503020000020004" pitchFamily="50" charset="-127"/>
                <a:cs typeface="Times New Roman" panose="02020603050405020304" pitchFamily="18" charset="0"/>
              </a:rPr>
              <a:t>NBB, Suzhou </a:t>
            </a:r>
            <a:r>
              <a:rPr lang="en-US" altLang="ko-KR" sz="2000" kern="100" dirty="0">
                <a:solidFill>
                  <a:schemeClr val="bg1"/>
                </a:solidFill>
                <a:latin typeface="맑은 고딕" panose="020B0503020000020004" pitchFamily="50" charset="-127"/>
                <a:cs typeface="Times New Roman" panose="02020603050405020304" pitchFamily="18" charset="0"/>
              </a:rPr>
              <a:t>China, October, 2016</a:t>
            </a:r>
            <a:endParaRPr lang="en-US" altLang="ko-KR" sz="2000" kern="100" dirty="0" smtClean="0">
              <a:solidFill>
                <a:schemeClr val="bg1"/>
              </a:solidFill>
              <a:latin typeface="맑은 고딕" panose="020B0503020000020004" pitchFamily="50" charset="-127"/>
              <a:cs typeface="Times New Roman" panose="02020603050405020304" pitchFamily="18" charset="0"/>
            </a:endParaRPr>
          </a:p>
          <a:p>
            <a:pPr marL="270510" algn="just" latinLnBrk="1">
              <a:lnSpc>
                <a:spcPct val="107000"/>
              </a:lnSpc>
              <a:spcAft>
                <a:spcPts val="800"/>
              </a:spcAft>
            </a:pPr>
            <a:r>
              <a:rPr lang="en-US" altLang="ko-KR" sz="2000" kern="100" dirty="0">
                <a:solidFill>
                  <a:schemeClr val="bg1"/>
                </a:solidFill>
                <a:latin typeface="맑은 고딕" panose="020B0503020000020004" pitchFamily="50" charset="-127"/>
                <a:cs typeface="Times New Roman" panose="02020603050405020304" pitchFamily="18" charset="0"/>
              </a:rPr>
              <a:t> </a:t>
            </a:r>
            <a:r>
              <a:rPr lang="en-US" altLang="ko-KR" sz="2000" kern="100" dirty="0" smtClean="0">
                <a:solidFill>
                  <a:schemeClr val="bg1"/>
                </a:solidFill>
                <a:latin typeface="맑은 고딕" panose="020B0503020000020004" pitchFamily="50" charset="-127"/>
                <a:cs typeface="Times New Roman" panose="02020603050405020304" pitchFamily="18" charset="0"/>
              </a:rPr>
              <a:t>  Co-chairs: Professor </a:t>
            </a:r>
            <a:r>
              <a:rPr lang="en-US" altLang="ko-KR" sz="2000" kern="100" dirty="0">
                <a:solidFill>
                  <a:schemeClr val="bg1"/>
                </a:solidFill>
                <a:latin typeface="맑은 고딕" panose="020B0503020000020004" pitchFamily="50" charset="-127"/>
                <a:cs typeface="Times New Roman" panose="02020603050405020304" pitchFamily="18" charset="0"/>
              </a:rPr>
              <a:t>Ning Gu </a:t>
            </a:r>
            <a:r>
              <a:rPr lang="en-US" altLang="ko-KR" sz="2000" kern="100" dirty="0" smtClean="0">
                <a:solidFill>
                  <a:schemeClr val="bg1"/>
                </a:solidFill>
                <a:latin typeface="맑은 고딕" panose="020B0503020000020004" pitchFamily="50" charset="-127"/>
                <a:cs typeface="Times New Roman" panose="02020603050405020304" pitchFamily="18" charset="0"/>
              </a:rPr>
              <a:t>and </a:t>
            </a:r>
            <a:r>
              <a:rPr lang="en-US" altLang="ko-KR" sz="2000" kern="100" dirty="0">
                <a:solidFill>
                  <a:schemeClr val="bg1"/>
                </a:solidFill>
                <a:latin typeface="맑은 고딕" panose="020B0503020000020004" pitchFamily="50" charset="-127"/>
                <a:cs typeface="Times New Roman" panose="02020603050405020304" pitchFamily="18" charset="0"/>
              </a:rPr>
              <a:t>Professor Xian-</a:t>
            </a:r>
            <a:r>
              <a:rPr lang="en-US" altLang="ko-KR" sz="2000" kern="100" dirty="0" err="1">
                <a:solidFill>
                  <a:schemeClr val="bg1"/>
                </a:solidFill>
                <a:latin typeface="맑은 고딕" panose="020B0503020000020004" pitchFamily="50" charset="-127"/>
                <a:cs typeface="Times New Roman" panose="02020603050405020304" pitchFamily="18" charset="0"/>
              </a:rPr>
              <a:t>En</a:t>
            </a:r>
            <a:r>
              <a:rPr lang="en-US" altLang="ko-KR" sz="2000" kern="100" dirty="0">
                <a:solidFill>
                  <a:schemeClr val="bg1"/>
                </a:solidFill>
                <a:latin typeface="맑은 고딕" panose="020B0503020000020004" pitchFamily="50" charset="-127"/>
                <a:cs typeface="Times New Roman" panose="02020603050405020304" pitchFamily="18" charset="0"/>
              </a:rPr>
              <a:t> Zhang</a:t>
            </a:r>
            <a:endParaRPr lang="ko-KR" altLang="ko-KR" sz="2000" kern="100">
              <a:solidFill>
                <a:schemeClr val="bg1"/>
              </a:solidFill>
              <a:latin typeface="맑은 고딕" panose="020B0503020000020004" pitchFamily="50" charset="-127"/>
              <a:cs typeface="Times New Roman" panose="02020603050405020304" pitchFamily="18" charset="0"/>
            </a:endParaRPr>
          </a:p>
        </p:txBody>
      </p:sp>
      <p:pic>
        <p:nvPicPr>
          <p:cNvPr id="5" name="圖片 2"/>
          <p:cNvPicPr>
            <a:picLocks noChangeAspect="1"/>
          </p:cNvPicPr>
          <p:nvPr/>
        </p:nvPicPr>
        <p:blipFill>
          <a:blip r:embed="rId2"/>
          <a:stretch>
            <a:fillRect/>
          </a:stretch>
        </p:blipFill>
        <p:spPr>
          <a:xfrm>
            <a:off x="1638654" y="3609955"/>
            <a:ext cx="3747162" cy="2811983"/>
          </a:xfrm>
          <a:prstGeom prst="rect">
            <a:avLst/>
          </a:prstGeom>
        </p:spPr>
      </p:pic>
      <p:pic>
        <p:nvPicPr>
          <p:cNvPr id="6" name="圖片 3"/>
          <p:cNvPicPr>
            <a:picLocks noChangeAspect="1"/>
          </p:cNvPicPr>
          <p:nvPr/>
        </p:nvPicPr>
        <p:blipFill>
          <a:blip r:embed="rId3"/>
          <a:stretch>
            <a:fillRect/>
          </a:stretch>
        </p:blipFill>
        <p:spPr>
          <a:xfrm>
            <a:off x="5971032" y="3609955"/>
            <a:ext cx="1892808" cy="1298965"/>
          </a:xfrm>
          <a:prstGeom prst="rect">
            <a:avLst/>
          </a:prstGeom>
        </p:spPr>
      </p:pic>
      <p:pic>
        <p:nvPicPr>
          <p:cNvPr id="7" name="圖片 4"/>
          <p:cNvPicPr>
            <a:picLocks noChangeAspect="1"/>
          </p:cNvPicPr>
          <p:nvPr/>
        </p:nvPicPr>
        <p:blipFill>
          <a:blip r:embed="rId4"/>
          <a:stretch>
            <a:fillRect/>
          </a:stretch>
        </p:blipFill>
        <p:spPr>
          <a:xfrm>
            <a:off x="5971032" y="5070912"/>
            <a:ext cx="1892808" cy="1351026"/>
          </a:xfrm>
          <a:prstGeom prst="rect">
            <a:avLst/>
          </a:prstGeom>
        </p:spPr>
      </p:pic>
    </p:spTree>
    <p:extLst>
      <p:ext uri="{BB962C8B-B14F-4D97-AF65-F5344CB8AC3E}">
        <p14:creationId xmlns:p14="http://schemas.microsoft.com/office/powerpoint/2010/main" val="4147286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9EFA0225-E795-4828-A0E4-85FB84A396DF}"/>
              </a:ext>
            </a:extLst>
          </p:cNvPr>
          <p:cNvSpPr txBox="1"/>
          <p:nvPr/>
        </p:nvSpPr>
        <p:spPr>
          <a:xfrm>
            <a:off x="702127" y="382247"/>
            <a:ext cx="7713207" cy="523220"/>
          </a:xfrm>
          <a:prstGeom prst="rect">
            <a:avLst/>
          </a:prstGeom>
          <a:noFill/>
        </p:spPr>
        <p:txBody>
          <a:bodyPr wrap="square">
            <a:spAutoFit/>
          </a:bodyPr>
          <a:lstStyle/>
          <a:p>
            <a:r>
              <a:rPr lang="en-US" altLang="zh-CN" sz="2800" b="1" u="sng" dirty="0" smtClean="0">
                <a:solidFill>
                  <a:srgbClr val="FFC000"/>
                </a:solidFill>
              </a:rPr>
              <a:t>Activities of NBB Division in 2018</a:t>
            </a:r>
            <a:endParaRPr lang="en-US" altLang="ko-KR" sz="2800" b="1" u="sng" dirty="0">
              <a:solidFill>
                <a:srgbClr val="FFC000"/>
              </a:solidFill>
            </a:endParaRPr>
          </a:p>
        </p:txBody>
      </p:sp>
      <p:sp>
        <p:nvSpPr>
          <p:cNvPr id="3" name="직사각형 2"/>
          <p:cNvSpPr/>
          <p:nvPr/>
        </p:nvSpPr>
        <p:spPr>
          <a:xfrm>
            <a:off x="571946" y="986868"/>
            <a:ext cx="7973568" cy="2803075"/>
          </a:xfrm>
          <a:prstGeom prst="rect">
            <a:avLst/>
          </a:prstGeom>
        </p:spPr>
        <p:txBody>
          <a:bodyPr wrap="square">
            <a:spAutoFit/>
          </a:bodyPr>
          <a:lstStyle/>
          <a:p>
            <a:pPr marL="613410" indent="-342900" algn="just" latinLnBrk="1">
              <a:lnSpc>
                <a:spcPct val="107000"/>
              </a:lnSpc>
              <a:spcAft>
                <a:spcPts val="800"/>
              </a:spcAft>
              <a:buFontTx/>
              <a:buChar char="-"/>
            </a:pPr>
            <a:r>
              <a:rPr lang="en-US" altLang="ko-KR" sz="2000" kern="100" dirty="0">
                <a:solidFill>
                  <a:schemeClr val="bg1"/>
                </a:solidFill>
                <a:latin typeface="맑은 고딕" panose="020B0503020000020004" pitchFamily="50" charset="-127"/>
                <a:cs typeface="Times New Roman" panose="02020603050405020304" pitchFamily="18" charset="0"/>
              </a:rPr>
              <a:t>EFB-AFOB Joint Session on </a:t>
            </a:r>
            <a:r>
              <a:rPr lang="en-US" altLang="ko-KR" sz="2000" kern="100" dirty="0" err="1">
                <a:solidFill>
                  <a:schemeClr val="bg1"/>
                </a:solidFill>
                <a:latin typeface="맑은 고딕" panose="020B0503020000020004" pitchFamily="50" charset="-127"/>
                <a:cs typeface="Times New Roman" panose="02020603050405020304" pitchFamily="18" charset="0"/>
              </a:rPr>
              <a:t>Nanobiotechnology</a:t>
            </a:r>
            <a:r>
              <a:rPr lang="en-US" altLang="ko-KR" sz="2000" kern="100" dirty="0">
                <a:solidFill>
                  <a:schemeClr val="bg1"/>
                </a:solidFill>
                <a:latin typeface="맑은 고딕" panose="020B0503020000020004" pitchFamily="50" charset="-127"/>
                <a:cs typeface="Times New Roman" panose="02020603050405020304" pitchFamily="18" charset="0"/>
              </a:rPr>
              <a:t>, Geneva, Switzerland, July 4, 2018. Organizers: Tai Hyun Park and Christophe Moreau</a:t>
            </a:r>
          </a:p>
          <a:p>
            <a:pPr marL="613410" indent="-342900" algn="just" latinLnBrk="1">
              <a:lnSpc>
                <a:spcPct val="107000"/>
              </a:lnSpc>
              <a:spcAft>
                <a:spcPts val="800"/>
              </a:spcAft>
              <a:buFontTx/>
              <a:buChar char="-"/>
            </a:pPr>
            <a:r>
              <a:rPr lang="en-US" altLang="ko-KR" sz="2000" kern="100" dirty="0" smtClean="0">
                <a:solidFill>
                  <a:schemeClr val="bg1"/>
                </a:solidFill>
                <a:latin typeface="맑은 고딕" panose="020B0503020000020004" pitchFamily="50" charset="-127"/>
                <a:cs typeface="Times New Roman" panose="02020603050405020304" pitchFamily="18" charset="0"/>
              </a:rPr>
              <a:t>International </a:t>
            </a:r>
            <a:r>
              <a:rPr lang="en-US" altLang="ko-KR" sz="2000" kern="100" dirty="0">
                <a:solidFill>
                  <a:schemeClr val="bg1"/>
                </a:solidFill>
                <a:latin typeface="맑은 고딕" panose="020B0503020000020004" pitchFamily="50" charset="-127"/>
                <a:cs typeface="Times New Roman" panose="02020603050405020304" pitchFamily="18" charset="0"/>
              </a:rPr>
              <a:t>Symposium on </a:t>
            </a:r>
            <a:r>
              <a:rPr lang="en-US" altLang="ko-KR" sz="2000" kern="100" dirty="0" err="1">
                <a:solidFill>
                  <a:schemeClr val="bg1"/>
                </a:solidFill>
                <a:latin typeface="맑은 고딕" panose="020B0503020000020004" pitchFamily="50" charset="-127"/>
                <a:cs typeface="Times New Roman" panose="02020603050405020304" pitchFamily="18" charset="0"/>
              </a:rPr>
              <a:t>Nanobiotechnology</a:t>
            </a:r>
            <a:r>
              <a:rPr lang="en-US" altLang="ko-KR" sz="2000" kern="100" dirty="0">
                <a:solidFill>
                  <a:schemeClr val="bg1"/>
                </a:solidFill>
                <a:latin typeface="맑은 고딕" panose="020B0503020000020004" pitchFamily="50" charset="-127"/>
                <a:cs typeface="Times New Roman" panose="02020603050405020304" pitchFamily="18" charset="0"/>
              </a:rPr>
              <a:t>, Biosensors and </a:t>
            </a:r>
            <a:r>
              <a:rPr lang="en-US" altLang="ko-KR" sz="2000" kern="100" dirty="0" smtClean="0">
                <a:solidFill>
                  <a:schemeClr val="bg1"/>
                </a:solidFill>
                <a:latin typeface="맑은 고딕" panose="020B0503020000020004" pitchFamily="50" charset="-127"/>
                <a:cs typeface="Times New Roman" panose="02020603050405020304" pitchFamily="18" charset="0"/>
              </a:rPr>
              <a:t>Biochips, </a:t>
            </a:r>
            <a:r>
              <a:rPr lang="en-US" altLang="ko-KR" sz="2000" kern="100" dirty="0">
                <a:solidFill>
                  <a:schemeClr val="bg1"/>
                </a:solidFill>
                <a:latin typeface="맑은 고딕" panose="020B0503020000020004" pitchFamily="50" charset="-127"/>
                <a:cs typeface="Times New Roman" panose="02020603050405020304" pitchFamily="18" charset="0"/>
              </a:rPr>
              <a:t>Hong Kong, December 14, </a:t>
            </a:r>
            <a:r>
              <a:rPr lang="en-US" altLang="ko-KR" sz="2000" kern="100" dirty="0" smtClean="0">
                <a:solidFill>
                  <a:schemeClr val="bg1"/>
                </a:solidFill>
                <a:latin typeface="맑은 고딕" panose="020B0503020000020004" pitchFamily="50" charset="-127"/>
                <a:cs typeface="Times New Roman" panose="02020603050405020304" pitchFamily="18" charset="0"/>
              </a:rPr>
              <a:t>2018. Professor </a:t>
            </a:r>
            <a:r>
              <a:rPr lang="en-US" altLang="ko-KR" sz="2000" kern="100" dirty="0">
                <a:solidFill>
                  <a:schemeClr val="bg1"/>
                </a:solidFill>
                <a:latin typeface="맑은 고딕" panose="020B0503020000020004" pitchFamily="50" charset="-127"/>
                <a:cs typeface="Times New Roman" panose="02020603050405020304" pitchFamily="18" charset="0"/>
              </a:rPr>
              <a:t>Michael Yang Chaired the symposium and the NBB </a:t>
            </a:r>
            <a:r>
              <a:rPr lang="en-US" altLang="ko-KR" sz="2000" kern="100" dirty="0" err="1">
                <a:solidFill>
                  <a:schemeClr val="bg1"/>
                </a:solidFill>
                <a:latin typeface="맑은 고딕" panose="020B0503020000020004" pitchFamily="50" charset="-127"/>
                <a:cs typeface="Times New Roman" panose="02020603050405020304" pitchFamily="18" charset="0"/>
              </a:rPr>
              <a:t>cochairs</a:t>
            </a:r>
            <a:r>
              <a:rPr lang="en-US" altLang="ko-KR" sz="2000" kern="100" dirty="0">
                <a:solidFill>
                  <a:schemeClr val="bg1"/>
                </a:solidFill>
                <a:latin typeface="맑은 고딕" panose="020B0503020000020004" pitchFamily="50" charset="-127"/>
                <a:cs typeface="Times New Roman" panose="02020603050405020304" pitchFamily="18" charset="0"/>
              </a:rPr>
              <a:t> Professors Tai Hyun Park and </a:t>
            </a:r>
            <a:r>
              <a:rPr lang="en-US" altLang="ko-KR" sz="2000" kern="100" dirty="0" smtClean="0">
                <a:solidFill>
                  <a:schemeClr val="bg1"/>
                </a:solidFill>
                <a:latin typeface="맑은 고딕" panose="020B0503020000020004" pitchFamily="50" charset="-127"/>
                <a:cs typeface="Times New Roman" panose="02020603050405020304" pitchFamily="18" charset="0"/>
              </a:rPr>
              <a:t>Xian-</a:t>
            </a:r>
            <a:r>
              <a:rPr lang="en-US" altLang="ko-KR" sz="2000" kern="100" dirty="0" err="1" smtClean="0">
                <a:solidFill>
                  <a:schemeClr val="bg1"/>
                </a:solidFill>
                <a:latin typeface="맑은 고딕" panose="020B0503020000020004" pitchFamily="50" charset="-127"/>
                <a:cs typeface="Times New Roman" panose="02020603050405020304" pitchFamily="18" charset="0"/>
              </a:rPr>
              <a:t>En</a:t>
            </a:r>
            <a:r>
              <a:rPr lang="en-US" altLang="ko-KR" sz="2000" kern="100" dirty="0" smtClean="0">
                <a:solidFill>
                  <a:schemeClr val="bg1"/>
                </a:solidFill>
                <a:latin typeface="맑은 고딕" panose="020B0503020000020004" pitchFamily="50" charset="-127"/>
                <a:cs typeface="Times New Roman" panose="02020603050405020304" pitchFamily="18" charset="0"/>
              </a:rPr>
              <a:t> </a:t>
            </a:r>
            <a:r>
              <a:rPr lang="en-US" altLang="ko-KR" sz="2000" kern="100" dirty="0">
                <a:solidFill>
                  <a:schemeClr val="bg1"/>
                </a:solidFill>
                <a:latin typeface="맑은 고딕" panose="020B0503020000020004" pitchFamily="50" charset="-127"/>
                <a:cs typeface="Times New Roman" panose="02020603050405020304" pitchFamily="18" charset="0"/>
              </a:rPr>
              <a:t>Zhang and other NBB division members attended the symposium.</a:t>
            </a:r>
            <a:endParaRPr lang="ko-KR" altLang="ko-KR" sz="2000" kern="100" dirty="0">
              <a:solidFill>
                <a:schemeClr val="bg1"/>
              </a:solidFill>
              <a:latin typeface="맑은 고딕" panose="020B0503020000020004" pitchFamily="50" charset="-127"/>
              <a:cs typeface="Times New Roman" panose="02020603050405020304" pitchFamily="18" charset="0"/>
            </a:endParaRPr>
          </a:p>
        </p:txBody>
      </p:sp>
      <p:pic>
        <p:nvPicPr>
          <p:cNvPr id="7" name="Content Placeholder 3"/>
          <p:cNvPicPr/>
          <p:nvPr/>
        </p:nvPicPr>
        <p:blipFill rotWithShape="1">
          <a:blip r:embed="rId2" cstate="print">
            <a:extLst>
              <a:ext uri="{28A0092B-C50C-407E-A947-70E740481C1C}">
                <a14:useLocalDpi xmlns:a14="http://schemas.microsoft.com/office/drawing/2010/main" val="0"/>
              </a:ext>
            </a:extLst>
          </a:blip>
          <a:srcRect t="12142" r="-1176" b="25958"/>
          <a:stretch/>
        </p:blipFill>
        <p:spPr>
          <a:xfrm>
            <a:off x="1298448" y="3871344"/>
            <a:ext cx="6858000" cy="2641722"/>
          </a:xfrm>
          <a:prstGeom prst="rect">
            <a:avLst/>
          </a:prstGeom>
        </p:spPr>
      </p:pic>
    </p:spTree>
    <p:extLst>
      <p:ext uri="{BB962C8B-B14F-4D97-AF65-F5344CB8AC3E}">
        <p14:creationId xmlns:p14="http://schemas.microsoft.com/office/powerpoint/2010/main" val="226675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文本框 3">
            <a:extLst>
              <a:ext uri="{FF2B5EF4-FFF2-40B4-BE49-F238E27FC236}">
                <a16:creationId xmlns="" xmlns:a16="http://schemas.microsoft.com/office/drawing/2014/main" id="{9EFA0225-E795-4828-A0E4-85FB84A396DF}"/>
              </a:ext>
            </a:extLst>
          </p:cNvPr>
          <p:cNvSpPr txBox="1"/>
          <p:nvPr/>
        </p:nvSpPr>
        <p:spPr>
          <a:xfrm>
            <a:off x="702125" y="342623"/>
            <a:ext cx="7713207" cy="523220"/>
          </a:xfrm>
          <a:prstGeom prst="rect">
            <a:avLst/>
          </a:prstGeom>
          <a:noFill/>
        </p:spPr>
        <p:txBody>
          <a:bodyPr wrap="square">
            <a:spAutoFit/>
          </a:bodyPr>
          <a:lstStyle/>
          <a:p>
            <a:r>
              <a:rPr lang="en-US" altLang="zh-CN" sz="2800" b="1" u="sng" dirty="0" smtClean="0">
                <a:solidFill>
                  <a:srgbClr val="FFC000"/>
                </a:solidFill>
              </a:rPr>
              <a:t>Activities of NBB Division in 2019</a:t>
            </a:r>
            <a:endParaRPr lang="en-US" altLang="ko-KR" sz="2800" b="1" u="sng" dirty="0">
              <a:solidFill>
                <a:srgbClr val="FFC000"/>
              </a:solidFill>
            </a:endParaRPr>
          </a:p>
        </p:txBody>
      </p:sp>
      <p:sp>
        <p:nvSpPr>
          <p:cNvPr id="9" name="직사각형 8"/>
          <p:cNvSpPr/>
          <p:nvPr/>
        </p:nvSpPr>
        <p:spPr>
          <a:xfrm>
            <a:off x="441764" y="959295"/>
            <a:ext cx="7973568" cy="1392497"/>
          </a:xfrm>
          <a:prstGeom prst="rect">
            <a:avLst/>
          </a:prstGeom>
        </p:spPr>
        <p:txBody>
          <a:bodyPr wrap="square">
            <a:spAutoFit/>
          </a:bodyPr>
          <a:lstStyle/>
          <a:p>
            <a:pPr marL="613410" indent="-342900" algn="just" latinLnBrk="1">
              <a:lnSpc>
                <a:spcPct val="107000"/>
              </a:lnSpc>
              <a:spcAft>
                <a:spcPts val="800"/>
              </a:spcAft>
              <a:buFontTx/>
              <a:buChar char="-"/>
            </a:pPr>
            <a:r>
              <a:rPr lang="en-US" altLang="ko-KR" sz="2000" kern="100" dirty="0">
                <a:solidFill>
                  <a:schemeClr val="bg1"/>
                </a:solidFill>
                <a:latin typeface="맑은 고딕" panose="020B0503020000020004" pitchFamily="50" charset="-127"/>
                <a:cs typeface="Times New Roman" panose="02020603050405020304" pitchFamily="18" charset="0"/>
              </a:rPr>
              <a:t>BBN/NBB China </a:t>
            </a:r>
            <a:r>
              <a:rPr lang="en-US" altLang="ko-KR" sz="2000" kern="100" dirty="0" smtClean="0">
                <a:solidFill>
                  <a:schemeClr val="bg1"/>
                </a:solidFill>
                <a:latin typeface="맑은 고딕" panose="020B0503020000020004" pitchFamily="50" charset="-127"/>
                <a:cs typeface="Times New Roman" panose="02020603050405020304" pitchFamily="18" charset="0"/>
              </a:rPr>
              <a:t>Forum, Jinan</a:t>
            </a:r>
            <a:r>
              <a:rPr lang="en-US" altLang="ko-KR" sz="2000" kern="100" dirty="0">
                <a:solidFill>
                  <a:schemeClr val="bg1"/>
                </a:solidFill>
                <a:latin typeface="맑은 고딕" panose="020B0503020000020004" pitchFamily="50" charset="-127"/>
                <a:cs typeface="Times New Roman" panose="02020603050405020304" pitchFamily="18" charset="0"/>
              </a:rPr>
              <a:t>, China</a:t>
            </a:r>
            <a:r>
              <a:rPr lang="en-US" altLang="ko-KR" sz="2000" kern="100" dirty="0" smtClean="0">
                <a:solidFill>
                  <a:schemeClr val="bg1"/>
                </a:solidFill>
                <a:latin typeface="맑은 고딕" panose="020B0503020000020004" pitchFamily="50" charset="-127"/>
                <a:cs typeface="Times New Roman" panose="02020603050405020304" pitchFamily="18" charset="0"/>
              </a:rPr>
              <a:t>, May 25, 2019.</a:t>
            </a:r>
            <a:r>
              <a:rPr lang="en-US" altLang="ko-KR" sz="2000" dirty="0">
                <a:solidFill>
                  <a:schemeClr val="bg1"/>
                </a:solidFill>
              </a:rPr>
              <a:t> The forum is organized by BBN Division of Chinese Society of Biotechnology. Professor Xian-</a:t>
            </a:r>
            <a:r>
              <a:rPr lang="en-US" altLang="ko-KR" sz="2000" dirty="0" err="1">
                <a:solidFill>
                  <a:schemeClr val="bg1"/>
                </a:solidFill>
              </a:rPr>
              <a:t>En</a:t>
            </a:r>
            <a:r>
              <a:rPr lang="en-US" altLang="ko-KR" sz="2000" dirty="0">
                <a:solidFill>
                  <a:schemeClr val="bg1"/>
                </a:solidFill>
              </a:rPr>
              <a:t> Zhang is the founder and chair of the Forum. The NBB is cosponsor. </a:t>
            </a:r>
            <a:r>
              <a:rPr lang="en-US" altLang="ko-KR" sz="2000" kern="100" dirty="0" smtClean="0">
                <a:solidFill>
                  <a:schemeClr val="bg1"/>
                </a:solidFill>
                <a:latin typeface="맑은 고딕" panose="020B0503020000020004" pitchFamily="50" charset="-127"/>
                <a:cs typeface="Times New Roman" panose="02020603050405020304" pitchFamily="18" charset="0"/>
              </a:rPr>
              <a:t>   </a:t>
            </a:r>
            <a:endParaRPr lang="ko-KR" altLang="ko-KR" sz="2000" kern="100" dirty="0">
              <a:solidFill>
                <a:schemeClr val="bg1"/>
              </a:solidFill>
              <a:latin typeface="맑은 고딕" panose="020B0503020000020004" pitchFamily="50" charset="-127"/>
              <a:cs typeface="Times New Roman" panose="02020603050405020304" pitchFamily="18" charset="0"/>
            </a:endParaRPr>
          </a:p>
        </p:txBody>
      </p:sp>
      <p:pic>
        <p:nvPicPr>
          <p:cNvPr id="10"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1198308" y="2604196"/>
            <a:ext cx="6720840" cy="1766731"/>
          </a:xfrm>
          <a:prstGeom prst="rect">
            <a:avLst/>
          </a:prstGeom>
          <a:noFill/>
        </p:spPr>
      </p:pic>
      <p:sp>
        <p:nvSpPr>
          <p:cNvPr id="12" name="직사각형 11"/>
          <p:cNvSpPr/>
          <p:nvPr/>
        </p:nvSpPr>
        <p:spPr>
          <a:xfrm>
            <a:off x="702125" y="4973511"/>
            <a:ext cx="7973568" cy="1053878"/>
          </a:xfrm>
          <a:prstGeom prst="rect">
            <a:avLst/>
          </a:prstGeom>
        </p:spPr>
        <p:txBody>
          <a:bodyPr wrap="square">
            <a:spAutoFit/>
          </a:bodyPr>
          <a:lstStyle/>
          <a:p>
            <a:pPr marL="613410" indent="-342900" algn="just" latinLnBrk="1">
              <a:lnSpc>
                <a:spcPct val="107000"/>
              </a:lnSpc>
              <a:spcAft>
                <a:spcPts val="800"/>
              </a:spcAft>
              <a:buFontTx/>
              <a:buChar char="-"/>
            </a:pPr>
            <a:r>
              <a:rPr lang="en-US" altLang="ko-KR" sz="2000" kern="100" dirty="0">
                <a:solidFill>
                  <a:schemeClr val="bg1"/>
                </a:solidFill>
                <a:latin typeface="맑은 고딕" panose="020B0503020000020004" pitchFamily="50" charset="-127"/>
                <a:cs typeface="Times New Roman" panose="02020603050405020304" pitchFamily="18" charset="0"/>
              </a:rPr>
              <a:t>AFOB-EFB Joint Symposium on </a:t>
            </a:r>
            <a:r>
              <a:rPr lang="en-US" altLang="ko-KR" sz="2000" kern="100" dirty="0" err="1" smtClean="0">
                <a:solidFill>
                  <a:schemeClr val="bg1"/>
                </a:solidFill>
                <a:latin typeface="맑은 고딕" panose="020B0503020000020004" pitchFamily="50" charset="-127"/>
                <a:cs typeface="Times New Roman" panose="02020603050405020304" pitchFamily="18" charset="0"/>
              </a:rPr>
              <a:t>Nanobiotechnology</a:t>
            </a:r>
            <a:r>
              <a:rPr lang="en-US" altLang="ko-KR" sz="2000" kern="100" dirty="0" smtClean="0">
                <a:solidFill>
                  <a:schemeClr val="bg1"/>
                </a:solidFill>
                <a:latin typeface="맑은 고딕" panose="020B0503020000020004" pitchFamily="50" charset="-127"/>
                <a:cs typeface="Times New Roman" panose="02020603050405020304" pitchFamily="18" charset="0"/>
              </a:rPr>
              <a:t>, </a:t>
            </a:r>
            <a:r>
              <a:rPr lang="en-US" altLang="ko-KR" sz="2000" kern="100" dirty="0" err="1">
                <a:solidFill>
                  <a:schemeClr val="bg1"/>
                </a:solidFill>
                <a:latin typeface="맑은 고딕" panose="020B0503020000020004" pitchFamily="50" charset="-127"/>
                <a:cs typeface="Times New Roman" panose="02020603050405020304" pitchFamily="18" charset="0"/>
              </a:rPr>
              <a:t>Tamsui</a:t>
            </a:r>
            <a:r>
              <a:rPr lang="en-US" altLang="ko-KR" sz="2000" kern="100" dirty="0">
                <a:solidFill>
                  <a:schemeClr val="bg1"/>
                </a:solidFill>
                <a:latin typeface="맑은 고딕" panose="020B0503020000020004" pitchFamily="50" charset="-127"/>
                <a:cs typeface="Times New Roman" panose="02020603050405020304" pitchFamily="18" charset="0"/>
              </a:rPr>
              <a:t>, Taiwan, July 3, </a:t>
            </a:r>
            <a:r>
              <a:rPr lang="en-US" altLang="ko-KR" sz="2000" kern="100" dirty="0" smtClean="0">
                <a:solidFill>
                  <a:schemeClr val="bg1"/>
                </a:solidFill>
                <a:latin typeface="맑은 고딕" panose="020B0503020000020004" pitchFamily="50" charset="-127"/>
                <a:cs typeface="Times New Roman" panose="02020603050405020304" pitchFamily="18" charset="0"/>
              </a:rPr>
              <a:t>2019. </a:t>
            </a:r>
            <a:r>
              <a:rPr lang="en-US" altLang="ko-KR" sz="2000" kern="100" dirty="0">
                <a:solidFill>
                  <a:schemeClr val="bg1"/>
                </a:solidFill>
                <a:latin typeface="맑은 고딕" panose="020B0503020000020004" pitchFamily="50" charset="-127"/>
                <a:cs typeface="Times New Roman" panose="02020603050405020304" pitchFamily="18" charset="0"/>
              </a:rPr>
              <a:t>Organized by </a:t>
            </a:r>
            <a:r>
              <a:rPr lang="en-US" altLang="ko-KR" sz="2000" kern="100" dirty="0" smtClean="0">
                <a:solidFill>
                  <a:schemeClr val="bg1"/>
                </a:solidFill>
                <a:latin typeface="맑은 고딕" panose="020B0503020000020004" pitchFamily="50" charset="-127"/>
                <a:cs typeface="Times New Roman" panose="02020603050405020304" pitchFamily="18" charset="0"/>
              </a:rPr>
              <a:t>Tai </a:t>
            </a:r>
            <a:r>
              <a:rPr lang="en-US" altLang="ko-KR" sz="2000" kern="100" dirty="0">
                <a:solidFill>
                  <a:schemeClr val="bg1"/>
                </a:solidFill>
                <a:latin typeface="맑은 고딕" panose="020B0503020000020004" pitchFamily="50" charset="-127"/>
                <a:cs typeface="Times New Roman" panose="02020603050405020304" pitchFamily="18" charset="0"/>
              </a:rPr>
              <a:t>Hyun </a:t>
            </a:r>
            <a:r>
              <a:rPr lang="en-US" altLang="ko-KR" sz="2000" kern="100" dirty="0" smtClean="0">
                <a:solidFill>
                  <a:schemeClr val="bg1"/>
                </a:solidFill>
                <a:latin typeface="맑은 고딕" panose="020B0503020000020004" pitchFamily="50" charset="-127"/>
                <a:cs typeface="Times New Roman" panose="02020603050405020304" pitchFamily="18" charset="0"/>
              </a:rPr>
              <a:t>Park and Christophe Moreau</a:t>
            </a:r>
            <a:endParaRPr lang="en-US" altLang="ko-KR" sz="2000" kern="100" dirty="0">
              <a:solidFill>
                <a:schemeClr val="bg1"/>
              </a:solidFill>
              <a:latin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81070573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2115</TotalTime>
  <Words>711</Words>
  <Application>Microsoft Office PowerPoint</Application>
  <PresentationFormat>화면 슬라이드 쇼(4:3)</PresentationFormat>
  <Paragraphs>71</Paragraphs>
  <Slides>9</Slides>
  <Notes>0</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9</vt:i4>
      </vt:variant>
    </vt:vector>
  </HeadingPairs>
  <TitlesOfParts>
    <vt:vector size="19" baseType="lpstr">
      <vt:lpstr>等线</vt:lpstr>
      <vt:lpstr>Microsoft YaHei</vt:lpstr>
      <vt:lpstr>SimSun</vt:lpstr>
      <vt:lpstr>맑은 고딕</vt:lpstr>
      <vt:lpstr>함초롬돋움</vt:lpstr>
      <vt:lpstr>Arial</vt:lpstr>
      <vt:lpstr>Calibri</vt:lpstr>
      <vt:lpstr>Calibri Light</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Jongshik Shin</dc:creator>
  <cp:lastModifiedBy>Microsoft 계정</cp:lastModifiedBy>
  <cp:revision>101</cp:revision>
  <dcterms:created xsi:type="dcterms:W3CDTF">2021-04-29T15:46:52Z</dcterms:created>
  <dcterms:modified xsi:type="dcterms:W3CDTF">2021-06-18T14:32:04Z</dcterms:modified>
</cp:coreProperties>
</file>